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RobotoMon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RobotoMono-italic.fntdata"/><Relationship Id="rId12" Type="http://schemas.openxmlformats.org/officeDocument/2006/relationships/slide" Target="slides/slide7.xml"/><Relationship Id="rId34"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abffb9b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abffb9b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Opening:</a:t>
            </a:r>
            <a:endParaRPr b="1" sz="1300">
              <a:solidFill>
                <a:schemeClr val="dk1"/>
              </a:solidFill>
            </a:endParaRPr>
          </a:p>
          <a:p>
            <a:pPr indent="0" lvl="0" marL="0" rtl="0" algn="l">
              <a:spcBef>
                <a:spcPts val="0"/>
              </a:spcBef>
              <a:spcAft>
                <a:spcPts val="0"/>
              </a:spcAft>
              <a:buNone/>
            </a:pPr>
            <a:r>
              <a:rPr lang="en" sz="1300">
                <a:solidFill>
                  <a:schemeClr val="dk1"/>
                </a:solidFill>
              </a:rPr>
              <a:t>(Introduce yourselves - </a:t>
            </a:r>
            <a:r>
              <a:rPr b="1" lang="en" sz="1300">
                <a:solidFill>
                  <a:schemeClr val="dk1"/>
                </a:solidFill>
              </a:rPr>
              <a:t>Emily</a:t>
            </a:r>
            <a:r>
              <a:rPr lang="en" sz="1300">
                <a:solidFill>
                  <a:schemeClr val="dk1"/>
                </a:solidFill>
              </a:rPr>
              <a:t> First, then </a:t>
            </a:r>
            <a:r>
              <a:rPr b="1" lang="en" sz="1300">
                <a:solidFill>
                  <a:schemeClr val="dk1"/>
                </a:solidFill>
              </a:rPr>
              <a:t>Riddhi</a:t>
            </a:r>
            <a:r>
              <a:rPr lang="en" sz="1300">
                <a:solidFill>
                  <a:schemeClr val="dk1"/>
                </a:solidFill>
              </a:rPr>
              <a:t>)</a:t>
            </a:r>
            <a:endParaRPr sz="1300">
              <a:solidFill>
                <a:schemeClr val="dk1"/>
              </a:solidFill>
            </a:endParaRPr>
          </a:p>
          <a:p>
            <a:pPr indent="0" lvl="0" marL="0" rtl="0" algn="l">
              <a:spcBef>
                <a:spcPts val="0"/>
              </a:spcBef>
              <a:spcAft>
                <a:spcPts val="0"/>
              </a:spcAft>
              <a:buNone/>
            </a:pPr>
            <a:r>
              <a:rPr lang="en" sz="1300">
                <a:solidFill>
                  <a:schemeClr val="dk1"/>
                </a:solidFill>
              </a:rPr>
              <a:t>Our project is about COVID-19 Data Insights, from Analysis to Visualization!</a:t>
            </a:r>
            <a:endParaRPr sz="1300">
              <a:solidFill>
                <a:schemeClr val="dk1"/>
              </a:solidFill>
            </a:endParaRPr>
          </a:p>
          <a:p>
            <a:pPr indent="0" lvl="0" marL="0" rtl="0" algn="l">
              <a:spcBef>
                <a:spcPts val="0"/>
              </a:spcBef>
              <a:spcAft>
                <a:spcPts val="0"/>
              </a:spcAft>
              <a:buNone/>
            </a:pPr>
            <a:r>
              <a:rPr lang="en" sz="1300">
                <a:solidFill>
                  <a:schemeClr val="dk1"/>
                </a:solidFill>
              </a:rPr>
              <a:t>In this presentation, we’ll explore how COVID-19 unfolded across regions, its human cost, and the power of recovery—all through the lens of data.</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abffb9b9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abffb9b9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Next is data visualization.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present the processed data in a meaningful and user-friendly way, we designed a dynamic dashboard using the Panel library’s FastListTemplate, a dashboard layout, to organize components and widgets.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Plotly library was employed to create interactive and dynamic visualizations.</a:t>
            </a:r>
            <a:endParaRPr>
              <a:solidFill>
                <a:schemeClr val="dk1"/>
              </a:solidFill>
            </a:endParaRPr>
          </a:p>
          <a:p>
            <a:pPr indent="0" lvl="0" marL="0" rtl="0" algn="l">
              <a:spcBef>
                <a:spcPts val="1200"/>
              </a:spcBef>
              <a:spcAft>
                <a:spcPts val="0"/>
              </a:spcAft>
              <a:buNone/>
            </a:pPr>
            <a:r>
              <a:t/>
            </a:r>
            <a:endParaRPr b="1"/>
          </a:p>
          <a:p>
            <a:pPr indent="0" lvl="0" marL="0" rtl="0" algn="l">
              <a:spcBef>
                <a:spcPts val="0"/>
              </a:spcBef>
              <a:spcAft>
                <a:spcPts val="0"/>
              </a:spcAft>
              <a:buNone/>
            </a:pPr>
            <a:r>
              <a:rPr b="1" lang="en"/>
              <a:t>Emily</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b4800252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1b4800252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our ER Diagram. Country is the parent entity, while CovidData is the child entity. They have a one to many relationship. The CovidData entity has the PK, ID, with the foreign key country_id referencing the primary key, named ID, in the Country entity.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Emily</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ab6f6dd69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ab6f6dd6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are our analysis and results!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abffb9b95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abffb9b95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pie chart illustrates global COVID-19 statistics, with over 613 million total cases reported. </a:t>
            </a:r>
            <a:endParaRPr>
              <a:solidFill>
                <a:schemeClr val="dk1"/>
              </a:solidFill>
            </a:endParaRPr>
          </a:p>
          <a:p>
            <a:pPr indent="0" lvl="0" marL="0" rtl="0" algn="l">
              <a:lnSpc>
                <a:spcPct val="115000"/>
              </a:lnSpc>
              <a:spcBef>
                <a:spcPts val="0"/>
              </a:spcBef>
              <a:spcAft>
                <a:spcPts val="0"/>
              </a:spcAft>
              <a:buNone/>
            </a:pPr>
            <a:r>
              <a:rPr lang="en">
                <a:solidFill>
                  <a:schemeClr val="dk1"/>
                </a:solidFill>
              </a:rPr>
              <a:t>Recoveries dominate at 97.2%, reflecting the significant recovery efforts worldwide. Active cases account for 1.76%, while deaths represent 1.07%, highlighting the pandemic's ongoing impact alongside the large number of recoveries.</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Emily</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9fc34bdc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9fc34bdc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Here we can see the pandemic's impact within the US country, with over 53 million total cases reported.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majority, 92.5%, are recoveries, showcasing the effectiveness of treatment efforts. Active cases make up 6.2%, while deaths account for 1.33%, emphasizing both the challenges and progress in managing the pandemic domestically.</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Emily</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9fc34bdc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9fc34bdc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slide shows COVID-19 trends over time, tracking total cases, recoveries, and deaths.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blue line reflects the steady rise in total cases, while the green line mirrors this growth, highlighting recovery progress.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red line, representing deaths, remains significantly lower but continues to trend upward.</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Emily</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9fc34bdc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9fc34bdc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This map shows global COVID-19 case fatality ratios, with darker red areas indicating higher fatality rates.</a:t>
            </a:r>
            <a:endParaRPr/>
          </a:p>
          <a:p>
            <a:pPr indent="0" lvl="0" marL="0" rtl="0" algn="l">
              <a:spcBef>
                <a:spcPts val="0"/>
              </a:spcBef>
              <a:spcAft>
                <a:spcPts val="0"/>
              </a:spcAft>
              <a:buNone/>
            </a:pPr>
            <a:r>
              <a:rPr lang="en"/>
              <a:t>We found that Yemen stands out as the most affected, followed by Mexico, as seen in the rankings.</a:t>
            </a:r>
            <a:endParaRPr/>
          </a:p>
          <a:p>
            <a:pPr indent="0" lvl="0" marL="0" rtl="0" algn="l">
              <a:spcBef>
                <a:spcPts val="0"/>
              </a:spcBef>
              <a:spcAft>
                <a:spcPts val="0"/>
              </a:spcAft>
              <a:buNone/>
            </a:pPr>
            <a:r>
              <a:rPr lang="en"/>
              <a:t>The map highlights significant global variations, reflecting disparities in healthcare and pandemic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Riddhi</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9fc34bdc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9fc34bdc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This is the correlation heatmap</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The yellow squares show us where the strongest relationships.When total cases increase, we see deaths rising in tandem with a strong correlation of 0.85. Interestingly, active cases don't follow this pattern, showing a much weaker relationship with total cases at just 0.19. This tells us that while deaths and recoveries tend to move together with total cases, the number of active cases at any given time seems to follow its own independent pattern.</a:t>
            </a:r>
            <a:endParaRPr>
              <a:solidFill>
                <a:schemeClr val="dk1"/>
              </a:solidFill>
            </a:endParaRPr>
          </a:p>
          <a:p>
            <a:pPr indent="0" lvl="0" marL="0" rtl="0" algn="l">
              <a:spcBef>
                <a:spcPts val="1200"/>
              </a:spcBef>
              <a:spcAft>
                <a:spcPts val="0"/>
              </a:spcAft>
              <a:buNone/>
            </a:pPr>
            <a:r>
              <a:rPr b="1" lang="en"/>
              <a:t>Riddhi</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b79570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b79570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Sidebar - which can collapse</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Global Statistics corresponding to Pie Chart of COVID-19 Statistics</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You may select a specific country that you want to view the statistics of</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It’s defaulted to </a:t>
            </a:r>
            <a:r>
              <a:rPr lang="en" sz="1350">
                <a:solidFill>
                  <a:srgbClr val="2B2B2B"/>
                </a:solidFill>
                <a:highlight>
                  <a:srgbClr val="FFFFFF"/>
                </a:highlight>
                <a:latin typeface="Times New Roman"/>
                <a:ea typeface="Times New Roman"/>
                <a:cs typeface="Times New Roman"/>
                <a:sym typeface="Times New Roman"/>
              </a:rPr>
              <a:t>Afghanistan but, we can check Liberia </a:t>
            </a:r>
            <a:endParaRPr sz="1350">
              <a:solidFill>
                <a:srgbClr val="2B2B2B"/>
              </a:solidFill>
              <a:highlight>
                <a:srgbClr val="FFFFFF"/>
              </a:highlight>
              <a:latin typeface="Times New Roman"/>
              <a:ea typeface="Times New Roman"/>
              <a:cs typeface="Times New Roman"/>
              <a:sym typeface="Times New Roman"/>
            </a:endParaRPr>
          </a:p>
          <a:p>
            <a:pPr indent="-314325" lvl="2" marL="1371600" rtl="0" algn="l">
              <a:lnSpc>
                <a:spcPct val="115000"/>
              </a:lnSpc>
              <a:spcBef>
                <a:spcPts val="0"/>
              </a:spcBef>
              <a:spcAft>
                <a:spcPts val="0"/>
              </a:spcAft>
              <a:buClr>
                <a:srgbClr val="2B2B2B"/>
              </a:buClr>
              <a:buSzPts val="1350"/>
              <a:buFont typeface="Times New Roman"/>
              <a:buChar char="■"/>
            </a:pPr>
            <a:r>
              <a:rPr lang="en" sz="1350">
                <a:solidFill>
                  <a:srgbClr val="2B2B2B"/>
                </a:solidFill>
                <a:highlight>
                  <a:srgbClr val="FFFFFF"/>
                </a:highlight>
                <a:latin typeface="Times New Roman"/>
                <a:ea typeface="Times New Roman"/>
                <a:cs typeface="Times New Roman"/>
                <a:sym typeface="Times New Roman"/>
              </a:rPr>
              <a:t>Corresponds to pie chart below the global</a:t>
            </a:r>
            <a:endParaRPr sz="1350">
              <a:solidFill>
                <a:srgbClr val="2B2B2B"/>
              </a:solidFill>
              <a:highlight>
                <a:srgbClr val="FFFFFF"/>
              </a:highlight>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Hover tooltip</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Lastly! There is a section of links to COVID-19 News</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For ex, you can just press on the link</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 the main page,</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Correlation Heatmap of COVID-19 Statistics</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Hover over it to show the variables considered and correlation value</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Trend Line</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Can zoom in</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Choose to remove lines from the graph</a:t>
            </a:r>
            <a:endParaRPr sz="1300">
              <a:solidFill>
                <a:schemeClr val="dk1"/>
              </a:solidFill>
              <a:latin typeface="Times New Roman"/>
              <a:ea typeface="Times New Roman"/>
              <a:cs typeface="Times New Roman"/>
              <a:sym typeface="Times New Roman"/>
            </a:endParaRPr>
          </a:p>
          <a:p>
            <a:pPr indent="-311150" lvl="2" marL="13716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Hover to see specific dates and values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Tab 2:</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Hover over points to view fatality rates, as well as longitude and latitude and the country</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Move around the map</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Box select to view a specific region </a:t>
            </a:r>
            <a:endParaRPr sz="1300">
              <a:solidFill>
                <a:schemeClr val="dk1"/>
              </a:solidFill>
              <a:latin typeface="Times New Roman"/>
              <a:ea typeface="Times New Roman"/>
              <a:cs typeface="Times New Roman"/>
              <a:sym typeface="Times New Roman"/>
            </a:endParaRPr>
          </a:p>
          <a:p>
            <a:pPr indent="-311150" lvl="1" marL="9144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Ranking with the worst fatality rates on top - scroll!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b79570a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b79570a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interactive dashboard itself shows the power of data-driven decision-making in tackling global health crises.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Findings also highlight that the mortality rate of COVID is 1.07%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Geographic disparities imply to strengthen healthcare infrastructure-which may include vaccines, medical supplies, health care professionals-in regions with high fatality rates.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Insights may inform resource allocation, healthcare planning, and policy decisions.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Emily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1b480025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1b480025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Our objective and goals are to build a big data system using Hadoop for storage and Spark for fast processing, plus a nice dashboard to see everything clearly. Our main goals are to keep the data clean and accurate, handle large datasets efficiently, and document everything well.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ab6f6dd6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ab6f6dd6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of the project limitations we had was the bias in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may exist regional differences in testing and reporting standards which can affect analysis.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may also be over-representation or under-representation of certain counties or time periods.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Certain countries or regions might have sparse or no data, leading to an incomplete global picture.</a:t>
            </a:r>
            <a:endParaRPr>
              <a:solidFill>
                <a:schemeClr val="dk1"/>
              </a:solidFill>
            </a:endParaRPr>
          </a:p>
          <a:p>
            <a:pPr indent="0" lvl="0" marL="0" rtl="0" algn="l">
              <a:spcBef>
                <a:spcPts val="1200"/>
              </a:spcBef>
              <a:spcAft>
                <a:spcPts val="0"/>
              </a:spcAft>
              <a:buClr>
                <a:schemeClr val="dk1"/>
              </a:buClr>
              <a:buSzPts val="1100"/>
              <a:buFont typeface="Arial"/>
              <a:buNone/>
            </a:pPr>
            <a:r>
              <a:rPr b="1" lang="en">
                <a:solidFill>
                  <a:schemeClr val="dk1"/>
                </a:solidFill>
              </a:rPr>
              <a:t>Emily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ab6f6dd6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ab6f6dd6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We're expanding our data collection to include geospatial information for tracking mobility patterns and demographic insights. We'll use multi-layered maps to visualize this data more effectively. We're also working on integrating with health monitoring platforms for real-time tracking, while developing strategies to minimize bias in our analysis.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rPr>
              <a:t>Riddhi</a:t>
            </a:r>
            <a:endParaRPr sz="1200">
              <a:solidFill>
                <a:schemeClr val="dk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9fc34bdc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9fc34bdc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lang="en" sz="1200">
                <a:solidFill>
                  <a:schemeClr val="dk1"/>
                </a:solidFill>
                <a:latin typeface="Roboto"/>
                <a:ea typeface="Roboto"/>
                <a:cs typeface="Roboto"/>
                <a:sym typeface="Roboto"/>
              </a:rPr>
              <a:t>Big Data enables real-time analysis for quick decision-making during global health emergencies. Second, through an interactive dashboard, it makes complex data accessible and actionable for policymakers and researchers. Third, it's laying groundwork for future preparedness with plans to add predictive modeling, enhance real-time monitoring, and expand beyond COVID-19 applications.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rPr>
              <a:t>Riddhi</a:t>
            </a:r>
            <a:endParaRPr sz="1200">
              <a:solidFill>
                <a:schemeClr val="dk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9fc34bdc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9fc34bdc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Riddhi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b4800252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b4800252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do you think dashboards are so widely used in today’s world?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key lies in how humans process information. As we’ll see 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left, we have a narrative—an explanation of how COVID-19 cases spread globally. It's detailed but text-heavy, which can take time to process.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right, the same story unfolds, but visually, which is easier to process and follow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Humans understand and remember visual information better!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Riddhi</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b79570a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b79570a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Literature Review!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As for relevant existing work, prior studies demonstrate the potential of Big Data technologies for large-scale healthcare analysis, with some existing COVID-19 tracking platforms and such now outdated.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are many articles and reports about covid-19 statistics.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Correspondingly, our project introduces a scalable platform capable of handling large datasets, using Hadoop, Spark, and Hive which are Big Data technologies, also offering interactive visualizations beyond static reporting like heatmaps and pie charts for actionable insights.</a:t>
            </a:r>
            <a:endParaRPr/>
          </a:p>
          <a:p>
            <a:pPr indent="0" lvl="0" marL="0" rtl="0" algn="l">
              <a:lnSpc>
                <a:spcPct val="115000"/>
              </a:lnSpc>
              <a:spcBef>
                <a:spcPts val="1200"/>
              </a:spcBef>
              <a:spcAft>
                <a:spcPts val="200"/>
              </a:spcAft>
              <a:buNone/>
            </a:pPr>
            <a:r>
              <a:rPr b="1" lang="en"/>
              <a:t>Emily</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9fc34bdc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9fc34bdc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methodology focuses on a distributed system architecture, starting with data ingestion into HDFS, preprocessing with Spark, and storing the cleaned data in Hive tables. By leveraging broadcast variables and optimized data structures, the platform ensures scalability and efficiency.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abffb9b9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abffb9b9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solidFill>
                  <a:schemeClr val="dk1"/>
                </a:solidFill>
              </a:rPr>
              <a:t>Transforming raw data into meaningful insights requires a seamless workflow. This diagram shows how we process COVID-19 data—from collection to visualization</a:t>
            </a:r>
            <a:endParaRPr i="1">
              <a:solidFill>
                <a:schemeClr val="dk1"/>
              </a:solidFill>
            </a:endParaRPr>
          </a:p>
          <a:p>
            <a:pPr indent="0" lvl="0" marL="0" rtl="0" algn="l">
              <a:lnSpc>
                <a:spcPct val="115000"/>
              </a:lnSpc>
              <a:spcBef>
                <a:spcPts val="1200"/>
              </a:spcBef>
              <a:spcAft>
                <a:spcPts val="0"/>
              </a:spcAft>
              <a:buNone/>
            </a:pPr>
            <a:r>
              <a:t/>
            </a:r>
            <a:endParaRPr i="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i="1" lang="en">
                <a:solidFill>
                  <a:schemeClr val="dk1"/>
                </a:solidFill>
              </a:rPr>
              <a:t>Riddhi</a:t>
            </a:r>
            <a:endParaRPr b="1" i="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b4800252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b4800252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a:solidFill>
                  <a:schemeClr val="dk1"/>
                </a:solidFill>
              </a:rPr>
              <a:t>Data Ingestion is t</a:t>
            </a:r>
            <a:r>
              <a:rPr i="1" lang="en">
                <a:solidFill>
                  <a:schemeClr val="dk1"/>
                </a:solidFill>
              </a:rPr>
              <a:t>he process involving collecting and consolidating data from multiple sources into a central location for storage, processing, and analysis.</a:t>
            </a:r>
            <a:endParaRPr i="1">
              <a:solidFill>
                <a:schemeClr val="dk1"/>
              </a:solidFill>
            </a:endParaRPr>
          </a:p>
          <a:p>
            <a:pPr indent="0" lvl="0" marL="0" rtl="0" algn="l">
              <a:lnSpc>
                <a:spcPct val="150000"/>
              </a:lnSpc>
              <a:spcBef>
                <a:spcPts val="0"/>
              </a:spcBef>
              <a:spcAft>
                <a:spcPts val="0"/>
              </a:spcAft>
              <a:buNone/>
            </a:pPr>
            <a:r>
              <a:rPr i="1" lang="en">
                <a:solidFill>
                  <a:schemeClr val="dk1"/>
                </a:solidFill>
              </a:rPr>
              <a:t>We extracted this data from the CSV files and organized it into a centralized table for further analysis</a:t>
            </a:r>
            <a:r>
              <a:rPr lang="en">
                <a:solidFill>
                  <a:schemeClr val="dk1"/>
                </a:solidFill>
              </a:rPr>
              <a:t>.</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i="1" lang="en">
                <a:solidFill>
                  <a:schemeClr val="dk1"/>
                </a:solidFill>
              </a:rPr>
              <a:t>Our dataset consists of daily CSV files spanning the past three years. Each file includes the following columns:</a:t>
            </a:r>
            <a:endParaRPr i="1">
              <a:solidFill>
                <a:schemeClr val="dk1"/>
              </a:solidFill>
            </a:endParaRPr>
          </a:p>
          <a:p>
            <a:pPr indent="0" lvl="0" marL="0" rtl="0" algn="l">
              <a:lnSpc>
                <a:spcPct val="150000"/>
              </a:lnSpc>
              <a:spcBef>
                <a:spcPts val="0"/>
              </a:spcBef>
              <a:spcAft>
                <a:spcPts val="0"/>
              </a:spcAft>
              <a:buNone/>
            </a:pPr>
            <a:r>
              <a:rPr i="1" lang="en">
                <a:solidFill>
                  <a:schemeClr val="dk1"/>
                </a:solidFill>
              </a:rPr>
              <a:t>Country_Region , Last_Update , Lat, Long_ ,Confirmed, Deaths, Recovered, Active , Combined_Key , Incident_Rate, Case_Fatality_Ratio</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i="1" lang="en">
                <a:solidFill>
                  <a:schemeClr val="dk1"/>
                </a:solidFill>
              </a:rPr>
              <a:t>We also utilize a News API to fetch the latest COVID-19-related news in JSON format, ensuring our data remains up-to-date with real-world developments.</a:t>
            </a:r>
            <a:endParaRPr i="1">
              <a:solidFill>
                <a:schemeClr val="dk1"/>
              </a:solidFill>
            </a:endParaRPr>
          </a:p>
          <a:p>
            <a:pPr indent="0" lvl="0" marL="0" rtl="0" algn="l">
              <a:lnSpc>
                <a:spcPct val="150000"/>
              </a:lnSpc>
              <a:spcBef>
                <a:spcPts val="0"/>
              </a:spcBef>
              <a:spcAft>
                <a:spcPts val="0"/>
              </a:spcAft>
              <a:buNone/>
            </a:pPr>
            <a:r>
              <a:t/>
            </a:r>
            <a:endParaRPr i="1">
              <a:solidFill>
                <a:schemeClr val="dk1"/>
              </a:solidFill>
            </a:endParaRPr>
          </a:p>
          <a:p>
            <a:pPr indent="0" lvl="0" marL="0" rtl="0" algn="l">
              <a:lnSpc>
                <a:spcPct val="150000"/>
              </a:lnSpc>
              <a:spcBef>
                <a:spcPts val="0"/>
              </a:spcBef>
              <a:spcAft>
                <a:spcPts val="0"/>
              </a:spcAft>
              <a:buNone/>
            </a:pPr>
            <a:r>
              <a:t/>
            </a:r>
            <a:endParaRPr i="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i="1" lang="en">
                <a:solidFill>
                  <a:schemeClr val="dk1"/>
                </a:solidFill>
              </a:rPr>
              <a:t>Riddhi</a:t>
            </a:r>
            <a:endParaRPr i="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abffb9b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abffb9b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i="1" lang="en">
                <a:solidFill>
                  <a:schemeClr val="dk1"/>
                </a:solidFill>
              </a:rPr>
              <a:t>1. Handle Missing Data</a:t>
            </a:r>
            <a:endParaRPr i="1">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i="1" lang="en">
                <a:solidFill>
                  <a:schemeClr val="dk1"/>
                </a:solidFill>
              </a:rPr>
              <a:t>Filled missing values with 0 </a:t>
            </a:r>
            <a:endParaRPr i="1">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i="1" lang="en">
                <a:solidFill>
                  <a:schemeClr val="dk1"/>
                </a:solidFill>
              </a:rPr>
              <a:t>For categorical fields like country names: remove rows with empty country names and  fixed typos,</a:t>
            </a:r>
            <a:endParaRPr i="1">
              <a:solidFill>
                <a:schemeClr val="dk1"/>
              </a:solidFill>
            </a:endParaRPr>
          </a:p>
          <a:p>
            <a:pPr indent="0" lvl="0" marL="0" rtl="0" algn="l">
              <a:lnSpc>
                <a:spcPct val="150000"/>
              </a:lnSpc>
              <a:spcBef>
                <a:spcPts val="0"/>
              </a:spcBef>
              <a:spcAft>
                <a:spcPts val="0"/>
              </a:spcAft>
              <a:buNone/>
            </a:pPr>
            <a:r>
              <a:rPr i="1" lang="en">
                <a:solidFill>
                  <a:schemeClr val="dk1"/>
                </a:solidFill>
              </a:rPr>
              <a:t>2. Check for Duplicate Rows:</a:t>
            </a:r>
            <a:endParaRPr i="1">
              <a:solidFill>
                <a:schemeClr val="dk1"/>
              </a:solidFill>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rPr>
              <a:t>   Drop duplicates if found..Duplicates were found for repeated entries for the same country and date.</a:t>
            </a:r>
            <a:endParaRPr i="1">
              <a:solidFill>
                <a:schemeClr val="dk1"/>
              </a:solidFill>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rPr>
              <a:t>   </a:t>
            </a:r>
            <a:endParaRPr i="1">
              <a:solidFill>
                <a:schemeClr val="dk1"/>
              </a:solidFill>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rPr>
              <a:t>3. Correct Inconsistent Formatting</a:t>
            </a:r>
            <a:endParaRPr i="1">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i="1" lang="en">
                <a:solidFill>
                  <a:schemeClr val="dk1"/>
                </a:solidFill>
              </a:rPr>
              <a:t>Ensure all dates are in a uniform format </a:t>
            </a:r>
            <a:endParaRPr i="1">
              <a:solidFill>
                <a:schemeClr val="dk1"/>
              </a:solidFill>
            </a:endParaRPr>
          </a:p>
          <a:p>
            <a:pPr indent="457200" lvl="0" marL="0" rtl="0" algn="l">
              <a:lnSpc>
                <a:spcPct val="150000"/>
              </a:lnSpc>
              <a:spcBef>
                <a:spcPts val="0"/>
              </a:spcBef>
              <a:spcAft>
                <a:spcPts val="0"/>
              </a:spcAft>
              <a:buNone/>
            </a:pPr>
            <a:r>
              <a:rPr i="1" lang="en">
                <a:solidFill>
                  <a:schemeClr val="dk1"/>
                </a:solidFill>
              </a:rPr>
              <a:t>Check for inconsistencies (e.g., "United States" vs. "US").Standardize using a reference list of country names.</a:t>
            </a:r>
            <a:endParaRPr/>
          </a:p>
          <a:p>
            <a:pPr indent="0" lvl="0" marL="0" rtl="0" algn="l">
              <a:spcBef>
                <a:spcPts val="0"/>
              </a:spcBef>
              <a:spcAft>
                <a:spcPts val="0"/>
              </a:spcAft>
              <a:buNone/>
            </a:pPr>
            <a:r>
              <a:rPr b="1" lang="en"/>
              <a:t>Riddhi</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abffb9b9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abffb9b9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Structured data is stored in </a:t>
            </a:r>
            <a:r>
              <a:rPr b="1" lang="en">
                <a:solidFill>
                  <a:schemeClr val="dk1"/>
                </a:solidFill>
              </a:rPr>
              <a:t>Hive tables</a:t>
            </a:r>
            <a:r>
              <a:rPr lang="en">
                <a:solidFill>
                  <a:schemeClr val="dk1"/>
                </a:solidFill>
              </a:rPr>
              <a:t>, enabling SQL-like querying and analytics over large datasets.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Hive, built on the Hadoop framework, ensures efficient data organization and accessibility.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Emily</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12.png"/><Relationship Id="rId10"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16.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www.mass.gov/info-details/covid-19-reporting" TargetMode="External"/><Relationship Id="rId4" Type="http://schemas.openxmlformats.org/officeDocument/2006/relationships/hyperlink" Target="https://data.who.int/dashboards/covid19/cases" TargetMode="External"/><Relationship Id="rId5" Type="http://schemas.openxmlformats.org/officeDocument/2006/relationships/hyperlink" Target="https://coronavirus.jhu.edu/map.html" TargetMode="External"/><Relationship Id="rId6" Type="http://schemas.openxmlformats.org/officeDocument/2006/relationships/hyperlink" Target="https://www.worldometers.info/coronavirus/coronavirus-death-r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www.weforum.org/stories/2020/09/covid-19-deaths-global-killers-comparis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12.png"/><Relationship Id="rId10" Type="http://schemas.openxmlformats.org/officeDocument/2006/relationships/image" Target="../media/image10.png"/><Relationship Id="rId9"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12.png"/><Relationship Id="rId10" Type="http://schemas.openxmlformats.org/officeDocument/2006/relationships/image" Target="../media/image10.png"/><Relationship Id="rId9"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image" Target="../media/image12.pn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11" Type="http://schemas.openxmlformats.org/officeDocument/2006/relationships/image" Target="../media/image15.png"/><Relationship Id="rId10"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0000"/>
          </a:blip>
          <a:srcRect b="33932" l="26499" r="23350" t="1924"/>
          <a:stretch/>
        </p:blipFill>
        <p:spPr>
          <a:xfrm>
            <a:off x="5997850" y="2905125"/>
            <a:ext cx="3146148" cy="2263349"/>
          </a:xfrm>
          <a:prstGeom prst="rect">
            <a:avLst/>
          </a:prstGeom>
          <a:noFill/>
          <a:ln>
            <a:noFill/>
          </a:ln>
        </p:spPr>
      </p:pic>
      <p:pic>
        <p:nvPicPr>
          <p:cNvPr id="55" name="Google Shape;55;p13"/>
          <p:cNvPicPr preferRelativeResize="0"/>
          <p:nvPr/>
        </p:nvPicPr>
        <p:blipFill rotWithShape="1">
          <a:blip r:embed="rId3">
            <a:alphaModFix amt="15000"/>
          </a:blip>
          <a:srcRect b="5625" l="25166" r="23348" t="4792"/>
          <a:stretch/>
        </p:blipFill>
        <p:spPr>
          <a:xfrm>
            <a:off x="6128225" y="187799"/>
            <a:ext cx="1559690" cy="1526400"/>
          </a:xfrm>
          <a:prstGeom prst="rect">
            <a:avLst/>
          </a:prstGeom>
          <a:noFill/>
          <a:ln>
            <a:noFill/>
          </a:ln>
        </p:spPr>
      </p:pic>
      <p:pic>
        <p:nvPicPr>
          <p:cNvPr id="56" name="Google Shape;56;p13"/>
          <p:cNvPicPr preferRelativeResize="0"/>
          <p:nvPr/>
        </p:nvPicPr>
        <p:blipFill rotWithShape="1">
          <a:blip r:embed="rId3">
            <a:alphaModFix amt="10000"/>
          </a:blip>
          <a:srcRect b="5625" l="25166" r="23348" t="4792"/>
          <a:stretch/>
        </p:blipFill>
        <p:spPr>
          <a:xfrm>
            <a:off x="0" y="-126225"/>
            <a:ext cx="4289050" cy="4197499"/>
          </a:xfrm>
          <a:prstGeom prst="rect">
            <a:avLst/>
          </a:prstGeom>
          <a:noFill/>
          <a:ln>
            <a:noFill/>
          </a:ln>
        </p:spPr>
      </p:pic>
      <p:sp>
        <p:nvSpPr>
          <p:cNvPr id="57" name="Google Shape;57;p13"/>
          <p:cNvSpPr txBox="1"/>
          <p:nvPr>
            <p:ph type="ctrTitle"/>
          </p:nvPr>
        </p:nvSpPr>
        <p:spPr>
          <a:xfrm>
            <a:off x="182950" y="1209325"/>
            <a:ext cx="8520600" cy="1526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000">
                <a:solidFill>
                  <a:srgbClr val="1C4587"/>
                </a:solidFill>
                <a:latin typeface="Times New Roman"/>
                <a:ea typeface="Times New Roman"/>
                <a:cs typeface="Times New Roman"/>
                <a:sym typeface="Times New Roman"/>
              </a:rPr>
              <a:t>COVID-19 Data Insigh</a:t>
            </a:r>
            <a:r>
              <a:rPr b="1" lang="en" sz="4000">
                <a:solidFill>
                  <a:srgbClr val="1C4587"/>
                </a:solidFill>
                <a:latin typeface="Times New Roman"/>
                <a:ea typeface="Times New Roman"/>
                <a:cs typeface="Times New Roman"/>
                <a:sym typeface="Times New Roman"/>
              </a:rPr>
              <a:t>ts: </a:t>
            </a:r>
            <a:endParaRPr b="1" sz="4000">
              <a:solidFill>
                <a:srgbClr val="1C4587"/>
              </a:solidFill>
              <a:latin typeface="Times New Roman"/>
              <a:ea typeface="Times New Roman"/>
              <a:cs typeface="Times New Roman"/>
              <a:sym typeface="Times New Roman"/>
            </a:endParaRPr>
          </a:p>
          <a:p>
            <a:pPr indent="457200" lvl="0" marL="0" rtl="0" algn="ctr">
              <a:spcBef>
                <a:spcPts val="0"/>
              </a:spcBef>
              <a:spcAft>
                <a:spcPts val="0"/>
              </a:spcAft>
              <a:buNone/>
            </a:pPr>
            <a:r>
              <a:rPr lang="en" sz="3900">
                <a:solidFill>
                  <a:srgbClr val="1C4587"/>
                </a:solidFill>
                <a:latin typeface="Times New Roman"/>
                <a:ea typeface="Times New Roman"/>
                <a:cs typeface="Times New Roman"/>
                <a:sym typeface="Times New Roman"/>
              </a:rPr>
              <a:t>From Analysis to Visualization</a:t>
            </a:r>
            <a:endParaRPr sz="3900">
              <a:solidFill>
                <a:srgbClr val="1C4587"/>
              </a:solidFill>
              <a:latin typeface="Times New Roman"/>
              <a:ea typeface="Times New Roman"/>
              <a:cs typeface="Times New Roman"/>
              <a:sym typeface="Times New Roman"/>
            </a:endParaRPr>
          </a:p>
        </p:txBody>
      </p:sp>
      <p:sp>
        <p:nvSpPr>
          <p:cNvPr id="58" name="Google Shape;58;p13"/>
          <p:cNvSpPr txBox="1"/>
          <p:nvPr>
            <p:ph idx="1" type="subTitle"/>
          </p:nvPr>
        </p:nvSpPr>
        <p:spPr>
          <a:xfrm>
            <a:off x="311700" y="2905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434343"/>
                </a:solidFill>
                <a:latin typeface="Times New Roman"/>
                <a:ea typeface="Times New Roman"/>
                <a:cs typeface="Times New Roman"/>
                <a:sym typeface="Times New Roman"/>
              </a:rPr>
              <a:t>Emily</a:t>
            </a:r>
            <a:r>
              <a:rPr lang="en">
                <a:solidFill>
                  <a:srgbClr val="434343"/>
                </a:solidFill>
                <a:latin typeface="Times New Roman"/>
                <a:ea typeface="Times New Roman"/>
                <a:cs typeface="Times New Roman"/>
                <a:sym typeface="Times New Roman"/>
              </a:rPr>
              <a:t> Nguyen, </a:t>
            </a:r>
            <a:r>
              <a:rPr b="1" lang="en">
                <a:solidFill>
                  <a:srgbClr val="434343"/>
                </a:solidFill>
                <a:latin typeface="Times New Roman"/>
                <a:ea typeface="Times New Roman"/>
                <a:cs typeface="Times New Roman"/>
                <a:sym typeface="Times New Roman"/>
              </a:rPr>
              <a:t>Riddhi</a:t>
            </a:r>
            <a:r>
              <a:rPr lang="en">
                <a:solidFill>
                  <a:srgbClr val="434343"/>
                </a:solidFill>
                <a:latin typeface="Times New Roman"/>
                <a:ea typeface="Times New Roman"/>
                <a:cs typeface="Times New Roman"/>
                <a:sym typeface="Times New Roman"/>
              </a:rPr>
              <a:t> Athreya</a:t>
            </a:r>
            <a:endParaRPr>
              <a:solidFill>
                <a:srgbClr val="434343"/>
              </a:solidFill>
              <a:latin typeface="Times New Roman"/>
              <a:ea typeface="Times New Roman"/>
              <a:cs typeface="Times New Roman"/>
              <a:sym typeface="Times New Roman"/>
            </a:endParaRPr>
          </a:p>
        </p:txBody>
      </p:sp>
      <p:sp>
        <p:nvSpPr>
          <p:cNvPr id="59" name="Google Shape;59;p13"/>
          <p:cNvSpPr txBox="1"/>
          <p:nvPr>
            <p:ph idx="1" type="subTitle"/>
          </p:nvPr>
        </p:nvSpPr>
        <p:spPr>
          <a:xfrm>
            <a:off x="311700" y="4620600"/>
            <a:ext cx="8520600" cy="446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000">
                <a:latin typeface="Times New Roman"/>
                <a:ea typeface="Times New Roman"/>
                <a:cs typeface="Times New Roman"/>
                <a:sym typeface="Times New Roman"/>
              </a:rPr>
              <a:t>Data Management and Processing</a:t>
            </a:r>
            <a:endParaRPr sz="2000">
              <a:latin typeface="Times New Roman"/>
              <a:ea typeface="Times New Roman"/>
              <a:cs typeface="Times New Roman"/>
              <a:sym typeface="Times New Roman"/>
            </a:endParaRPr>
          </a:p>
        </p:txBody>
      </p:sp>
      <p:cxnSp>
        <p:nvCxnSpPr>
          <p:cNvPr id="60" name="Google Shape;60;p13"/>
          <p:cNvCxnSpPr/>
          <p:nvPr/>
        </p:nvCxnSpPr>
        <p:spPr>
          <a:xfrm>
            <a:off x="2612550" y="4595025"/>
            <a:ext cx="3918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2"/>
          <p:cNvPicPr preferRelativeResize="0"/>
          <p:nvPr/>
        </p:nvPicPr>
        <p:blipFill>
          <a:blip r:embed="rId3">
            <a:alphaModFix/>
          </a:blip>
          <a:stretch>
            <a:fillRect/>
          </a:stretch>
        </p:blipFill>
        <p:spPr>
          <a:xfrm>
            <a:off x="311700" y="1117797"/>
            <a:ext cx="546001" cy="545999"/>
          </a:xfrm>
          <a:prstGeom prst="rect">
            <a:avLst/>
          </a:prstGeom>
          <a:noFill/>
          <a:ln>
            <a:noFill/>
          </a:ln>
        </p:spPr>
      </p:pic>
      <p:pic>
        <p:nvPicPr>
          <p:cNvPr id="228" name="Google Shape;228;p22"/>
          <p:cNvPicPr preferRelativeResize="0"/>
          <p:nvPr/>
        </p:nvPicPr>
        <p:blipFill>
          <a:blip r:embed="rId4">
            <a:alphaModFix/>
          </a:blip>
          <a:stretch>
            <a:fillRect/>
          </a:stretch>
        </p:blipFill>
        <p:spPr>
          <a:xfrm>
            <a:off x="857700" y="2794363"/>
            <a:ext cx="1636675" cy="541507"/>
          </a:xfrm>
          <a:prstGeom prst="rect">
            <a:avLst/>
          </a:prstGeom>
          <a:noFill/>
          <a:ln cap="flat" cmpd="sng" w="9525">
            <a:solidFill>
              <a:schemeClr val="dk2"/>
            </a:solidFill>
            <a:prstDash val="dot"/>
            <a:round/>
            <a:headEnd len="sm" w="sm" type="none"/>
            <a:tailEnd len="sm" w="sm" type="none"/>
          </a:ln>
        </p:spPr>
      </p:pic>
      <p:pic>
        <p:nvPicPr>
          <p:cNvPr id="229" name="Google Shape;229;p22"/>
          <p:cNvPicPr preferRelativeResize="0"/>
          <p:nvPr/>
        </p:nvPicPr>
        <p:blipFill rotWithShape="1">
          <a:blip r:embed="rId5">
            <a:alphaModFix/>
          </a:blip>
          <a:srcRect b="8750" l="0" r="0" t="0"/>
          <a:stretch/>
        </p:blipFill>
        <p:spPr>
          <a:xfrm>
            <a:off x="5466625" y="3526799"/>
            <a:ext cx="2852776" cy="1464250"/>
          </a:xfrm>
          <a:prstGeom prst="rect">
            <a:avLst/>
          </a:prstGeom>
          <a:noFill/>
          <a:ln>
            <a:noFill/>
          </a:ln>
        </p:spPr>
      </p:pic>
      <p:grpSp>
        <p:nvGrpSpPr>
          <p:cNvPr id="230" name="Google Shape;230;p22"/>
          <p:cNvGrpSpPr/>
          <p:nvPr/>
        </p:nvGrpSpPr>
        <p:grpSpPr>
          <a:xfrm>
            <a:off x="3218169" y="2256453"/>
            <a:ext cx="1188364" cy="1272579"/>
            <a:chOff x="3752225" y="1233800"/>
            <a:chExt cx="1809600" cy="2031900"/>
          </a:xfrm>
        </p:grpSpPr>
        <p:pic>
          <p:nvPicPr>
            <p:cNvPr id="231" name="Google Shape;231;p22"/>
            <p:cNvPicPr preferRelativeResize="0"/>
            <p:nvPr/>
          </p:nvPicPr>
          <p:blipFill>
            <a:blip r:embed="rId6">
              <a:alphaModFix/>
            </a:blip>
            <a:stretch>
              <a:fillRect/>
            </a:stretch>
          </p:blipFill>
          <p:spPr>
            <a:xfrm>
              <a:off x="4197350" y="1442725"/>
              <a:ext cx="919330" cy="827399"/>
            </a:xfrm>
            <a:prstGeom prst="rect">
              <a:avLst/>
            </a:prstGeom>
            <a:noFill/>
            <a:ln>
              <a:noFill/>
            </a:ln>
          </p:spPr>
        </p:pic>
        <p:pic>
          <p:nvPicPr>
            <p:cNvPr id="232" name="Google Shape;232;p22"/>
            <p:cNvPicPr preferRelativeResize="0"/>
            <p:nvPr/>
          </p:nvPicPr>
          <p:blipFill rotWithShape="1">
            <a:blip r:embed="rId7">
              <a:alphaModFix/>
            </a:blip>
            <a:srcRect b="14064" l="22494" r="23146" t="14507"/>
            <a:stretch/>
          </p:blipFill>
          <p:spPr>
            <a:xfrm>
              <a:off x="4107738" y="2297425"/>
              <a:ext cx="1257325" cy="827400"/>
            </a:xfrm>
            <a:prstGeom prst="rect">
              <a:avLst/>
            </a:prstGeom>
            <a:noFill/>
            <a:ln>
              <a:noFill/>
            </a:ln>
          </p:spPr>
        </p:pic>
        <p:sp>
          <p:nvSpPr>
            <p:cNvPr id="233" name="Google Shape;233;p22"/>
            <p:cNvSpPr/>
            <p:nvPr/>
          </p:nvSpPr>
          <p:spPr>
            <a:xfrm>
              <a:off x="3752225" y="1233800"/>
              <a:ext cx="1809600" cy="20319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34" name="Google Shape;234;p22"/>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a:t>
            </a:r>
            <a:r>
              <a:rPr lang="en" sz="2800">
                <a:solidFill>
                  <a:schemeClr val="dk1"/>
                </a:solidFill>
                <a:highlight>
                  <a:srgbClr val="F4CCCC"/>
                </a:highlight>
                <a:latin typeface="Times New Roman"/>
                <a:ea typeface="Times New Roman"/>
                <a:cs typeface="Times New Roman"/>
                <a:sym typeface="Times New Roman"/>
              </a:rPr>
              <a:t>Visualization</a:t>
            </a:r>
            <a:endParaRPr sz="2800">
              <a:solidFill>
                <a:srgbClr val="000000"/>
              </a:solidFill>
              <a:highlight>
                <a:srgbClr val="F4CCCC"/>
              </a:highlight>
              <a:latin typeface="Times New Roman"/>
              <a:ea typeface="Times New Roman"/>
              <a:cs typeface="Times New Roman"/>
              <a:sym typeface="Times New Roman"/>
            </a:endParaRPr>
          </a:p>
        </p:txBody>
      </p:sp>
      <p:sp>
        <p:nvSpPr>
          <p:cNvPr id="235" name="Google Shape;235;p22"/>
          <p:cNvSpPr txBox="1"/>
          <p:nvPr/>
        </p:nvSpPr>
        <p:spPr>
          <a:xfrm>
            <a:off x="156000" y="1663797"/>
            <a:ext cx="85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News API</a:t>
            </a:r>
            <a:endParaRPr sz="1200">
              <a:solidFill>
                <a:schemeClr val="dk2"/>
              </a:solidFill>
            </a:endParaRPr>
          </a:p>
        </p:txBody>
      </p:sp>
      <p:sp>
        <p:nvSpPr>
          <p:cNvPr id="236" name="Google Shape;236;p22"/>
          <p:cNvSpPr txBox="1"/>
          <p:nvPr/>
        </p:nvSpPr>
        <p:spPr>
          <a:xfrm>
            <a:off x="1563913" y="1663800"/>
            <a:ext cx="118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Covid dataset</a:t>
            </a:r>
            <a:endParaRPr sz="1200">
              <a:solidFill>
                <a:schemeClr val="dk2"/>
              </a:solidFill>
            </a:endParaRPr>
          </a:p>
        </p:txBody>
      </p:sp>
      <p:grpSp>
        <p:nvGrpSpPr>
          <p:cNvPr id="237" name="Google Shape;237;p22"/>
          <p:cNvGrpSpPr/>
          <p:nvPr/>
        </p:nvGrpSpPr>
        <p:grpSpPr>
          <a:xfrm>
            <a:off x="1559247" y="1071547"/>
            <a:ext cx="1197625" cy="638512"/>
            <a:chOff x="1559247" y="1071547"/>
            <a:chExt cx="1197625" cy="638512"/>
          </a:xfrm>
        </p:grpSpPr>
        <p:pic>
          <p:nvPicPr>
            <p:cNvPr id="238" name="Google Shape;238;p22"/>
            <p:cNvPicPr preferRelativeResize="0"/>
            <p:nvPr/>
          </p:nvPicPr>
          <p:blipFill>
            <a:blip r:embed="rId8">
              <a:alphaModFix/>
            </a:blip>
            <a:stretch>
              <a:fillRect/>
            </a:stretch>
          </p:blipFill>
          <p:spPr>
            <a:xfrm>
              <a:off x="1559247" y="1071547"/>
              <a:ext cx="638500" cy="638500"/>
            </a:xfrm>
            <a:prstGeom prst="rect">
              <a:avLst/>
            </a:prstGeom>
            <a:noFill/>
            <a:ln>
              <a:noFill/>
            </a:ln>
          </p:spPr>
        </p:pic>
        <p:pic>
          <p:nvPicPr>
            <p:cNvPr id="239" name="Google Shape;239;p22"/>
            <p:cNvPicPr preferRelativeResize="0"/>
            <p:nvPr/>
          </p:nvPicPr>
          <p:blipFill>
            <a:blip r:embed="rId8">
              <a:alphaModFix/>
            </a:blip>
            <a:stretch>
              <a:fillRect/>
            </a:stretch>
          </p:blipFill>
          <p:spPr>
            <a:xfrm>
              <a:off x="1834147" y="1071547"/>
              <a:ext cx="638500" cy="638500"/>
            </a:xfrm>
            <a:prstGeom prst="rect">
              <a:avLst/>
            </a:prstGeom>
            <a:noFill/>
            <a:ln>
              <a:noFill/>
            </a:ln>
          </p:spPr>
        </p:pic>
        <p:pic>
          <p:nvPicPr>
            <p:cNvPr id="240" name="Google Shape;240;p22"/>
            <p:cNvPicPr preferRelativeResize="0"/>
            <p:nvPr/>
          </p:nvPicPr>
          <p:blipFill>
            <a:blip r:embed="rId8">
              <a:alphaModFix/>
            </a:blip>
            <a:stretch>
              <a:fillRect/>
            </a:stretch>
          </p:blipFill>
          <p:spPr>
            <a:xfrm>
              <a:off x="2118372" y="1071560"/>
              <a:ext cx="638500" cy="638500"/>
            </a:xfrm>
            <a:prstGeom prst="rect">
              <a:avLst/>
            </a:prstGeom>
            <a:noFill/>
            <a:ln>
              <a:noFill/>
            </a:ln>
          </p:spPr>
        </p:pic>
      </p:grpSp>
      <p:cxnSp>
        <p:nvCxnSpPr>
          <p:cNvPr id="241" name="Google Shape;241;p22"/>
          <p:cNvCxnSpPr>
            <a:stCxn id="235" idx="2"/>
          </p:cNvCxnSpPr>
          <p:nvPr/>
        </p:nvCxnSpPr>
        <p:spPr>
          <a:xfrm flipH="1">
            <a:off x="577200" y="1995897"/>
            <a:ext cx="7500" cy="1793700"/>
          </a:xfrm>
          <a:prstGeom prst="straightConnector1">
            <a:avLst/>
          </a:prstGeom>
          <a:noFill/>
          <a:ln cap="flat" cmpd="sng" w="28575">
            <a:solidFill>
              <a:schemeClr val="dk2"/>
            </a:solidFill>
            <a:prstDash val="solid"/>
            <a:round/>
            <a:headEnd len="med" w="med" type="none"/>
            <a:tailEnd len="med" w="med" type="triangle"/>
          </a:ln>
        </p:spPr>
      </p:cxnSp>
      <p:cxnSp>
        <p:nvCxnSpPr>
          <p:cNvPr id="242" name="Google Shape;242;p22"/>
          <p:cNvCxnSpPr>
            <a:stCxn id="236" idx="2"/>
            <a:endCxn id="228" idx="0"/>
          </p:cNvCxnSpPr>
          <p:nvPr/>
        </p:nvCxnSpPr>
        <p:spPr>
          <a:xfrm rot="5400000">
            <a:off x="1517713" y="2154150"/>
            <a:ext cx="798600" cy="482100"/>
          </a:xfrm>
          <a:prstGeom prst="bentConnector3">
            <a:avLst>
              <a:gd fmla="val 49991" name="adj1"/>
            </a:avLst>
          </a:prstGeom>
          <a:noFill/>
          <a:ln cap="flat" cmpd="sng" w="28575">
            <a:solidFill>
              <a:schemeClr val="dk2"/>
            </a:solidFill>
            <a:prstDash val="solid"/>
            <a:round/>
            <a:headEnd len="med" w="med" type="none"/>
            <a:tailEnd len="med" w="med" type="stealth"/>
          </a:ln>
        </p:spPr>
      </p:cxnSp>
      <p:cxnSp>
        <p:nvCxnSpPr>
          <p:cNvPr id="243" name="Google Shape;243;p22"/>
          <p:cNvCxnSpPr>
            <a:stCxn id="228" idx="2"/>
            <a:endCxn id="244" idx="0"/>
          </p:cNvCxnSpPr>
          <p:nvPr/>
        </p:nvCxnSpPr>
        <p:spPr>
          <a:xfrm rot="5400000">
            <a:off x="1207887" y="3432620"/>
            <a:ext cx="564900" cy="37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245" name="Google Shape;245;p22"/>
          <p:cNvCxnSpPr>
            <a:stCxn id="233" idx="2"/>
            <a:endCxn id="228" idx="3"/>
          </p:cNvCxnSpPr>
          <p:nvPr/>
        </p:nvCxnSpPr>
        <p:spPr>
          <a:xfrm flipH="1">
            <a:off x="2494269" y="2892742"/>
            <a:ext cx="723900" cy="172500"/>
          </a:xfrm>
          <a:prstGeom prst="bentConnector3">
            <a:avLst>
              <a:gd fmla="val 49993" name="adj1"/>
            </a:avLst>
          </a:prstGeom>
          <a:noFill/>
          <a:ln cap="flat" cmpd="sng" w="28575">
            <a:solidFill>
              <a:schemeClr val="dk2"/>
            </a:solidFill>
            <a:prstDash val="solid"/>
            <a:round/>
            <a:headEnd len="med" w="med" type="triangle"/>
            <a:tailEnd len="med" w="med" type="triangle"/>
          </a:ln>
        </p:spPr>
      </p:cxnSp>
      <p:cxnSp>
        <p:nvCxnSpPr>
          <p:cNvPr id="246" name="Google Shape;246;p22"/>
          <p:cNvCxnSpPr>
            <a:stCxn id="229" idx="1"/>
          </p:cNvCxnSpPr>
          <p:nvPr/>
        </p:nvCxnSpPr>
        <p:spPr>
          <a:xfrm rot="10800000">
            <a:off x="4450825" y="4258925"/>
            <a:ext cx="1015800" cy="0"/>
          </a:xfrm>
          <a:prstGeom prst="straightConnector1">
            <a:avLst/>
          </a:prstGeom>
          <a:noFill/>
          <a:ln cap="flat" cmpd="sng" w="28575">
            <a:solidFill>
              <a:schemeClr val="dk2"/>
            </a:solidFill>
            <a:prstDash val="solid"/>
            <a:round/>
            <a:headEnd len="med" w="med" type="triangle"/>
            <a:tailEnd len="med" w="med" type="triangle"/>
          </a:ln>
        </p:spPr>
      </p:cxnSp>
      <p:sp>
        <p:nvSpPr>
          <p:cNvPr id="247" name="Google Shape;247;p22"/>
          <p:cNvSpPr txBox="1"/>
          <p:nvPr/>
        </p:nvSpPr>
        <p:spPr>
          <a:xfrm>
            <a:off x="274700" y="5806125"/>
            <a:ext cx="7929300" cy="14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rPr>
              <a:t>(MAYBE ADD) → Description of Methods and Techniques Used</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Data Integration: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Preprocessed data is stored in structured DataFrames (</a:t>
            </a:r>
            <a:r>
              <a:rPr lang="en" sz="1100">
                <a:solidFill>
                  <a:srgbClr val="188038"/>
                </a:solidFill>
                <a:latin typeface="Roboto Mono"/>
                <a:ea typeface="Roboto Mono"/>
                <a:cs typeface="Roboto Mono"/>
                <a:sym typeface="Roboto Mono"/>
              </a:rPr>
              <a:t>pandas</a:t>
            </a:r>
            <a:r>
              <a:rPr lang="en" sz="1100">
                <a:solidFill>
                  <a:schemeClr val="dk1"/>
                </a:solidFill>
              </a:rPr>
              <a:t>), then dynamically queried for interactive visualizations.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Utilized </a:t>
            </a:r>
            <a:r>
              <a:rPr b="1" lang="en" sz="1100">
                <a:solidFill>
                  <a:schemeClr val="dk1"/>
                </a:solidFill>
              </a:rPr>
              <a:t>callback functions</a:t>
            </a:r>
            <a:r>
              <a:rPr lang="en" sz="1100">
                <a:solidFill>
                  <a:schemeClr val="dk1"/>
                </a:solidFill>
              </a:rPr>
              <a:t> to ensure real-time updates to widgets and visualizations based on user interaction.</a:t>
            </a:r>
            <a:endParaRPr sz="1100">
              <a:solidFill>
                <a:schemeClr val="dk1"/>
              </a:solidFill>
            </a:endParaRPr>
          </a:p>
        </p:txBody>
      </p:sp>
      <p:sp>
        <p:nvSpPr>
          <p:cNvPr id="248" name="Google Shape;248;p22"/>
          <p:cNvSpPr/>
          <p:nvPr/>
        </p:nvSpPr>
        <p:spPr>
          <a:xfrm>
            <a:off x="79800" y="706575"/>
            <a:ext cx="8889600" cy="4356300"/>
          </a:xfrm>
          <a:prstGeom prst="rect">
            <a:avLst/>
          </a:prstGeom>
          <a:solidFill>
            <a:srgbClr val="FFFFFF">
              <a:alpha val="89940"/>
            </a:srgbClr>
          </a:solidFill>
          <a:ln cap="flat" cmpd="sng" w="9525">
            <a:solidFill>
              <a:schemeClr val="lt1"/>
            </a:solidFill>
            <a:prstDash val="solid"/>
            <a:round/>
            <a:headEnd len="sm" w="sm" type="none"/>
            <a:tailEnd len="sm" w="sm" type="none"/>
          </a:ln>
          <a:effectLst>
            <a:reflection blurRad="0" dir="5400000" dist="38100" endA="0" endPos="30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 name="Google Shape;244;p22"/>
          <p:cNvPicPr preferRelativeResize="0"/>
          <p:nvPr/>
        </p:nvPicPr>
        <p:blipFill>
          <a:blip r:embed="rId9">
            <a:alphaModFix/>
          </a:blip>
          <a:stretch>
            <a:fillRect/>
          </a:stretch>
        </p:blipFill>
        <p:spPr>
          <a:xfrm>
            <a:off x="311688" y="3900800"/>
            <a:ext cx="1985730" cy="716250"/>
          </a:xfrm>
          <a:prstGeom prst="rect">
            <a:avLst/>
          </a:prstGeom>
          <a:noFill/>
          <a:ln cap="flat" cmpd="sng" w="9525">
            <a:solidFill>
              <a:schemeClr val="dk2"/>
            </a:solidFill>
            <a:prstDash val="dot"/>
            <a:round/>
            <a:headEnd len="sm" w="sm" type="none"/>
            <a:tailEnd len="sm" w="sm" type="none"/>
          </a:ln>
        </p:spPr>
      </p:pic>
      <p:grpSp>
        <p:nvGrpSpPr>
          <p:cNvPr id="249" name="Google Shape;249;p22"/>
          <p:cNvGrpSpPr/>
          <p:nvPr/>
        </p:nvGrpSpPr>
        <p:grpSpPr>
          <a:xfrm>
            <a:off x="2976375" y="4018188"/>
            <a:ext cx="1636675" cy="792525"/>
            <a:chOff x="2735288" y="3980100"/>
            <a:chExt cx="1636675" cy="792525"/>
          </a:xfrm>
        </p:grpSpPr>
        <p:pic>
          <p:nvPicPr>
            <p:cNvPr id="250" name="Google Shape;250;p22"/>
            <p:cNvPicPr preferRelativeResize="0"/>
            <p:nvPr/>
          </p:nvPicPr>
          <p:blipFill>
            <a:blip r:embed="rId10">
              <a:alphaModFix/>
            </a:blip>
            <a:stretch>
              <a:fillRect/>
            </a:stretch>
          </p:blipFill>
          <p:spPr>
            <a:xfrm>
              <a:off x="2735288" y="4226625"/>
              <a:ext cx="1636675" cy="546000"/>
            </a:xfrm>
            <a:prstGeom prst="rect">
              <a:avLst/>
            </a:prstGeom>
            <a:noFill/>
            <a:ln>
              <a:noFill/>
            </a:ln>
          </p:spPr>
        </p:pic>
        <p:pic>
          <p:nvPicPr>
            <p:cNvPr id="251" name="Google Shape;251;p22"/>
            <p:cNvPicPr preferRelativeResize="0"/>
            <p:nvPr/>
          </p:nvPicPr>
          <p:blipFill rotWithShape="1">
            <a:blip r:embed="rId11">
              <a:alphaModFix/>
            </a:blip>
            <a:srcRect b="0" l="0" r="50423" t="0"/>
            <a:stretch/>
          </p:blipFill>
          <p:spPr>
            <a:xfrm>
              <a:off x="3200538" y="3980100"/>
              <a:ext cx="706199" cy="334790"/>
            </a:xfrm>
            <a:prstGeom prst="rect">
              <a:avLst/>
            </a:prstGeom>
            <a:noFill/>
            <a:ln>
              <a:noFill/>
            </a:ln>
          </p:spPr>
        </p:pic>
      </p:grpSp>
      <p:cxnSp>
        <p:nvCxnSpPr>
          <p:cNvPr id="252" name="Google Shape;252;p22"/>
          <p:cNvCxnSpPr>
            <a:stCxn id="244" idx="3"/>
            <a:endCxn id="250" idx="1"/>
          </p:cNvCxnSpPr>
          <p:nvPr/>
        </p:nvCxnSpPr>
        <p:spPr>
          <a:xfrm>
            <a:off x="2297417" y="4258925"/>
            <a:ext cx="678900" cy="278700"/>
          </a:xfrm>
          <a:prstGeom prst="bentConnector3">
            <a:avLst>
              <a:gd fmla="val 50004" name="adj1"/>
            </a:avLst>
          </a:prstGeom>
          <a:noFill/>
          <a:ln cap="flat" cmpd="sng" w="28575">
            <a:solidFill>
              <a:schemeClr val="dk2"/>
            </a:solidFill>
            <a:prstDash val="solid"/>
            <a:round/>
            <a:headEnd len="med" w="med" type="triangle"/>
            <a:tailEnd len="med" w="med" type="triangle"/>
          </a:ln>
        </p:spPr>
      </p:cxnSp>
      <p:sp>
        <p:nvSpPr>
          <p:cNvPr id="253" name="Google Shape;253;p22"/>
          <p:cNvSpPr/>
          <p:nvPr/>
        </p:nvSpPr>
        <p:spPr>
          <a:xfrm>
            <a:off x="156000" y="3789600"/>
            <a:ext cx="4365900" cy="1021200"/>
          </a:xfrm>
          <a:prstGeom prst="rect">
            <a:avLst/>
          </a:prstGeom>
          <a:noFill/>
          <a:ln cap="flat" cmpd="sng" w="76200">
            <a:solidFill>
              <a:srgbClr val="EA9999"/>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2"/>
          <p:cNvSpPr/>
          <p:nvPr/>
        </p:nvSpPr>
        <p:spPr>
          <a:xfrm>
            <a:off x="4895225" y="706575"/>
            <a:ext cx="3984300" cy="2629500"/>
          </a:xfrm>
          <a:prstGeom prst="wedgeRectCallout">
            <a:avLst>
              <a:gd fmla="val -59961" name="adj1"/>
              <a:gd fmla="val 69424"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rPr i="1" lang="en" sz="1100">
                <a:solidFill>
                  <a:schemeClr val="dk1"/>
                </a:solidFill>
              </a:rPr>
              <a:t>Processed data is visualized in a user-friendly dashboard. Using the Panel library for the dashboard layout (FastListTemplate) to organize dashboard components and widgets.</a:t>
            </a:r>
            <a:endParaRPr i="1" sz="1100">
              <a:solidFill>
                <a:schemeClr val="dk1"/>
              </a:solidFill>
            </a:endParaRPr>
          </a:p>
          <a:p>
            <a:pPr indent="0" lvl="0" marL="457200" rtl="0" algn="l">
              <a:lnSpc>
                <a:spcPct val="115000"/>
              </a:lnSpc>
              <a:spcBef>
                <a:spcPts val="1200"/>
              </a:spcBef>
              <a:spcAft>
                <a:spcPts val="1200"/>
              </a:spcAft>
              <a:buClr>
                <a:schemeClr val="dk1"/>
              </a:buClr>
              <a:buSzPts val="1100"/>
              <a:buFont typeface="Arial"/>
              <a:buNone/>
            </a:pPr>
            <a:r>
              <a:rPr i="1" lang="en" sz="1100">
                <a:solidFill>
                  <a:schemeClr val="dk1"/>
                </a:solidFill>
              </a:rPr>
              <a:t>Using Plotly library for creating interactive and dynamic visualizations.</a:t>
            </a:r>
            <a:endParaRPr i="1"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3"/>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ER Diagram</a:t>
            </a:r>
            <a:endParaRPr sz="2800">
              <a:solidFill>
                <a:srgbClr val="000000"/>
              </a:solidFill>
              <a:highlight>
                <a:srgbClr val="F4CCCC"/>
              </a:highlight>
              <a:latin typeface="Times New Roman"/>
              <a:ea typeface="Times New Roman"/>
              <a:cs typeface="Times New Roman"/>
              <a:sym typeface="Times New Roman"/>
            </a:endParaRPr>
          </a:p>
        </p:txBody>
      </p:sp>
      <p:pic>
        <p:nvPicPr>
          <p:cNvPr id="260" name="Google Shape;260;p23"/>
          <p:cNvPicPr preferRelativeResize="0"/>
          <p:nvPr/>
        </p:nvPicPr>
        <p:blipFill>
          <a:blip r:embed="rId3">
            <a:alphaModFix/>
          </a:blip>
          <a:stretch>
            <a:fillRect/>
          </a:stretch>
        </p:blipFill>
        <p:spPr>
          <a:xfrm>
            <a:off x="649163" y="798400"/>
            <a:ext cx="7686675" cy="408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4"/>
          <p:cNvSpPr txBox="1"/>
          <p:nvPr>
            <p:ph type="ctrTitle"/>
          </p:nvPr>
        </p:nvSpPr>
        <p:spPr>
          <a:xfrm>
            <a:off x="273200" y="2116350"/>
            <a:ext cx="8520600" cy="91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solidFill>
                  <a:srgbClr val="1C4587"/>
                </a:solidFill>
                <a:latin typeface="Times New Roman"/>
                <a:ea typeface="Times New Roman"/>
                <a:cs typeface="Times New Roman"/>
                <a:sym typeface="Times New Roman"/>
              </a:rPr>
              <a:t>Analysis and Results</a:t>
            </a:r>
            <a:endParaRPr sz="4000">
              <a:solidFill>
                <a:srgbClr val="1C4587"/>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Analysis and Results: Global Statistics</a:t>
            </a:r>
            <a:endParaRPr sz="2800">
              <a:solidFill>
                <a:srgbClr val="000000"/>
              </a:solidFill>
              <a:latin typeface="Times New Roman"/>
              <a:ea typeface="Times New Roman"/>
              <a:cs typeface="Times New Roman"/>
              <a:sym typeface="Times New Roman"/>
            </a:endParaRPr>
          </a:p>
        </p:txBody>
      </p:sp>
      <p:sp>
        <p:nvSpPr>
          <p:cNvPr id="271" name="Google Shape;271;p25"/>
          <p:cNvSpPr txBox="1"/>
          <p:nvPr/>
        </p:nvSpPr>
        <p:spPr>
          <a:xfrm>
            <a:off x="7366125" y="1809975"/>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595,786,992)</a:t>
            </a:r>
            <a:endParaRPr sz="2000">
              <a:solidFill>
                <a:schemeClr val="dk2"/>
              </a:solidFill>
              <a:latin typeface="Calibri"/>
              <a:ea typeface="Calibri"/>
              <a:cs typeface="Calibri"/>
              <a:sym typeface="Calibri"/>
            </a:endParaRPr>
          </a:p>
        </p:txBody>
      </p:sp>
      <p:sp>
        <p:nvSpPr>
          <p:cNvPr id="272" name="Google Shape;272;p25"/>
          <p:cNvSpPr txBox="1"/>
          <p:nvPr/>
        </p:nvSpPr>
        <p:spPr>
          <a:xfrm>
            <a:off x="7448700" y="2237250"/>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10,796,564</a:t>
            </a:r>
            <a:r>
              <a:rPr lang="en" sz="2000">
                <a:solidFill>
                  <a:srgbClr val="2B2B2B"/>
                </a:solidFill>
                <a:highlight>
                  <a:srgbClr val="FFFFFF"/>
                </a:highlight>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73" name="Google Shape;273;p25"/>
          <p:cNvSpPr txBox="1"/>
          <p:nvPr/>
        </p:nvSpPr>
        <p:spPr>
          <a:xfrm>
            <a:off x="7495525" y="2689500"/>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6,530,942</a:t>
            </a:r>
            <a:r>
              <a:rPr lang="en" sz="2000">
                <a:solidFill>
                  <a:srgbClr val="2B2B2B"/>
                </a:solidFill>
                <a:highlight>
                  <a:srgbClr val="FFFFFF"/>
                </a:highlight>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74" name="Google Shape;274;p25"/>
          <p:cNvSpPr/>
          <p:nvPr/>
        </p:nvSpPr>
        <p:spPr>
          <a:xfrm>
            <a:off x="5421625" y="3978675"/>
            <a:ext cx="25326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Total Cases: </a:t>
            </a:r>
            <a:r>
              <a:rPr lang="en" sz="2000">
                <a:solidFill>
                  <a:srgbClr val="2B2B2B"/>
                </a:solidFill>
                <a:latin typeface="Calibri"/>
                <a:ea typeface="Calibri"/>
                <a:cs typeface="Calibri"/>
                <a:sym typeface="Calibri"/>
              </a:rPr>
              <a:t>613,114,498</a:t>
            </a:r>
            <a:endParaRPr sz="2000">
              <a:latin typeface="Calibri"/>
              <a:ea typeface="Calibri"/>
              <a:cs typeface="Calibri"/>
              <a:sym typeface="Calibri"/>
            </a:endParaRPr>
          </a:p>
        </p:txBody>
      </p:sp>
      <p:pic>
        <p:nvPicPr>
          <p:cNvPr id="275" name="Google Shape;275;p25"/>
          <p:cNvPicPr preferRelativeResize="0"/>
          <p:nvPr/>
        </p:nvPicPr>
        <p:blipFill rotWithShape="1">
          <a:blip r:embed="rId3">
            <a:alphaModFix/>
          </a:blip>
          <a:srcRect b="0" l="0" r="0" t="21154"/>
          <a:stretch/>
        </p:blipFill>
        <p:spPr>
          <a:xfrm>
            <a:off x="0" y="1377513"/>
            <a:ext cx="7358425" cy="3292975"/>
          </a:xfrm>
          <a:prstGeom prst="rect">
            <a:avLst/>
          </a:prstGeom>
          <a:noFill/>
          <a:ln>
            <a:noFill/>
          </a:ln>
        </p:spPr>
      </p:pic>
      <p:sp>
        <p:nvSpPr>
          <p:cNvPr id="276" name="Google Shape;276;p25"/>
          <p:cNvSpPr/>
          <p:nvPr/>
        </p:nvSpPr>
        <p:spPr>
          <a:xfrm>
            <a:off x="5421625" y="3978675"/>
            <a:ext cx="25326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Total Cases: </a:t>
            </a:r>
            <a:r>
              <a:rPr lang="en" sz="2000">
                <a:solidFill>
                  <a:srgbClr val="2B2B2B"/>
                </a:solidFill>
                <a:latin typeface="Calibri"/>
                <a:ea typeface="Calibri"/>
                <a:cs typeface="Calibri"/>
                <a:sym typeface="Calibri"/>
              </a:rPr>
              <a:t>613,114,498</a:t>
            </a:r>
            <a:endParaRPr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Analysis and Results: United States Statistics</a:t>
            </a:r>
            <a:endParaRPr sz="2800">
              <a:solidFill>
                <a:srgbClr val="000000"/>
              </a:solidFill>
              <a:latin typeface="Times New Roman"/>
              <a:ea typeface="Times New Roman"/>
              <a:cs typeface="Times New Roman"/>
              <a:sym typeface="Times New Roman"/>
            </a:endParaRPr>
          </a:p>
        </p:txBody>
      </p:sp>
      <p:sp>
        <p:nvSpPr>
          <p:cNvPr id="282" name="Google Shape;282;p26"/>
          <p:cNvSpPr txBox="1"/>
          <p:nvPr/>
        </p:nvSpPr>
        <p:spPr>
          <a:xfrm>
            <a:off x="7594725" y="1657575"/>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83" name="Google Shape;283;p26"/>
          <p:cNvSpPr txBox="1"/>
          <p:nvPr/>
        </p:nvSpPr>
        <p:spPr>
          <a:xfrm>
            <a:off x="7594725" y="1657575"/>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49,763,187</a:t>
            </a:r>
            <a:r>
              <a:rPr lang="en" sz="2000">
                <a:solidFill>
                  <a:srgbClr val="2B2B2B"/>
                </a:solidFill>
                <a:highlight>
                  <a:srgbClr val="FFFFFF"/>
                </a:highlight>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84" name="Google Shape;284;p26"/>
          <p:cNvSpPr txBox="1"/>
          <p:nvPr/>
        </p:nvSpPr>
        <p:spPr>
          <a:xfrm>
            <a:off x="7677300" y="2161050"/>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3,338,301</a:t>
            </a:r>
            <a:r>
              <a:rPr lang="en" sz="2000">
                <a:solidFill>
                  <a:srgbClr val="2B2B2B"/>
                </a:solidFill>
                <a:highlight>
                  <a:srgbClr val="FFFFFF"/>
                </a:highlight>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85" name="Google Shape;285;p26"/>
          <p:cNvSpPr txBox="1"/>
          <p:nvPr/>
        </p:nvSpPr>
        <p:spPr>
          <a:xfrm>
            <a:off x="7800325" y="2613300"/>
            <a:ext cx="22218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t>
            </a:r>
            <a:r>
              <a:rPr lang="en" sz="2000">
                <a:solidFill>
                  <a:srgbClr val="2B2B2B"/>
                </a:solidFill>
                <a:highlight>
                  <a:srgbClr val="FFFFFF"/>
                </a:highlight>
                <a:latin typeface="Calibri"/>
                <a:ea typeface="Calibri"/>
                <a:cs typeface="Calibri"/>
                <a:sym typeface="Calibri"/>
              </a:rPr>
              <a:t>713,564</a:t>
            </a:r>
            <a:r>
              <a:rPr lang="en" sz="2000">
                <a:solidFill>
                  <a:srgbClr val="2B2B2B"/>
                </a:solidFill>
                <a:highlight>
                  <a:srgbClr val="FFFFFF"/>
                </a:highlight>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286" name="Google Shape;286;p26"/>
          <p:cNvSpPr/>
          <p:nvPr/>
        </p:nvSpPr>
        <p:spPr>
          <a:xfrm>
            <a:off x="5421625" y="3978675"/>
            <a:ext cx="25326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6"/>
          <p:cNvSpPr/>
          <p:nvPr/>
        </p:nvSpPr>
        <p:spPr>
          <a:xfrm>
            <a:off x="5421625" y="3978675"/>
            <a:ext cx="25326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Total Cases: </a:t>
            </a:r>
            <a:r>
              <a:rPr lang="en" sz="2000">
                <a:solidFill>
                  <a:srgbClr val="2B2B2B"/>
                </a:solidFill>
                <a:latin typeface="Calibri"/>
                <a:ea typeface="Calibri"/>
                <a:cs typeface="Calibri"/>
                <a:sym typeface="Calibri"/>
              </a:rPr>
              <a:t>53,815,052</a:t>
            </a:r>
            <a:endParaRPr sz="2000">
              <a:latin typeface="Calibri"/>
              <a:ea typeface="Calibri"/>
              <a:cs typeface="Calibri"/>
              <a:sym typeface="Calibri"/>
            </a:endParaRPr>
          </a:p>
        </p:txBody>
      </p:sp>
      <p:pic>
        <p:nvPicPr>
          <p:cNvPr id="288" name="Google Shape;288;p26"/>
          <p:cNvPicPr preferRelativeResize="0"/>
          <p:nvPr/>
        </p:nvPicPr>
        <p:blipFill rotWithShape="1">
          <a:blip r:embed="rId3">
            <a:alphaModFix/>
          </a:blip>
          <a:srcRect b="0" l="0" r="0" t="28602"/>
          <a:stretch/>
        </p:blipFill>
        <p:spPr>
          <a:xfrm>
            <a:off x="0" y="1521675"/>
            <a:ext cx="7492475" cy="3036150"/>
          </a:xfrm>
          <a:prstGeom prst="rect">
            <a:avLst/>
          </a:prstGeom>
          <a:noFill/>
          <a:ln>
            <a:noFill/>
          </a:ln>
        </p:spPr>
      </p:pic>
      <p:sp>
        <p:nvSpPr>
          <p:cNvPr id="289" name="Google Shape;289;p26"/>
          <p:cNvSpPr/>
          <p:nvPr/>
        </p:nvSpPr>
        <p:spPr>
          <a:xfrm>
            <a:off x="5421625" y="3978675"/>
            <a:ext cx="2532600" cy="94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Total Cases: </a:t>
            </a:r>
            <a:r>
              <a:rPr lang="en" sz="2000">
                <a:solidFill>
                  <a:srgbClr val="2B2B2B"/>
                </a:solidFill>
                <a:latin typeface="Calibri"/>
                <a:ea typeface="Calibri"/>
                <a:cs typeface="Calibri"/>
                <a:sym typeface="Calibri"/>
              </a:rPr>
              <a:t>53,815,052</a:t>
            </a:r>
            <a:endParaRPr sz="2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Analysis and Results: Trends Over Time</a:t>
            </a:r>
            <a:endParaRPr sz="2800">
              <a:solidFill>
                <a:srgbClr val="000000"/>
              </a:solidFill>
              <a:latin typeface="Times New Roman"/>
              <a:ea typeface="Times New Roman"/>
              <a:cs typeface="Times New Roman"/>
              <a:sym typeface="Times New Roman"/>
            </a:endParaRPr>
          </a:p>
        </p:txBody>
      </p:sp>
      <p:sp>
        <p:nvSpPr>
          <p:cNvPr id="295" name="Google Shape;295;p27"/>
          <p:cNvSpPr txBox="1"/>
          <p:nvPr/>
        </p:nvSpPr>
        <p:spPr>
          <a:xfrm>
            <a:off x="1294175" y="3959725"/>
            <a:ext cx="6555600" cy="1183800"/>
          </a:xfrm>
          <a:prstGeom prst="rect">
            <a:avLst/>
          </a:prstGeom>
          <a:noFill/>
          <a:ln>
            <a:noFill/>
          </a:ln>
        </p:spPr>
        <p:txBody>
          <a:bodyPr anchorCtr="0" anchor="t" bIns="91425" lIns="91425" spcFirstLastPara="1" rIns="91425" wrap="square" tIns="91425">
            <a:normAutofit lnSpcReduction="10000"/>
          </a:bodyPr>
          <a:lstStyle/>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Steady and cumulative increase over the observed period</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Total recovered closely follows the total cases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Total deaths remain significantly lower in comparison</a:t>
            </a:r>
            <a:endParaRPr sz="2000">
              <a:solidFill>
                <a:schemeClr val="dk1"/>
              </a:solidFill>
              <a:latin typeface="Calibri"/>
              <a:ea typeface="Calibri"/>
              <a:cs typeface="Calibri"/>
              <a:sym typeface="Calibri"/>
            </a:endParaRPr>
          </a:p>
        </p:txBody>
      </p:sp>
      <p:pic>
        <p:nvPicPr>
          <p:cNvPr id="296" name="Google Shape;296;p27"/>
          <p:cNvPicPr preferRelativeResize="0"/>
          <p:nvPr/>
        </p:nvPicPr>
        <p:blipFill>
          <a:blip r:embed="rId3">
            <a:alphaModFix/>
          </a:blip>
          <a:stretch>
            <a:fillRect/>
          </a:stretch>
        </p:blipFill>
        <p:spPr>
          <a:xfrm>
            <a:off x="1294187" y="1017723"/>
            <a:ext cx="6555624" cy="29419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2800">
                <a:solidFill>
                  <a:schemeClr val="dk1"/>
                </a:solidFill>
                <a:latin typeface="Times New Roman"/>
                <a:ea typeface="Times New Roman"/>
                <a:cs typeface="Times New Roman"/>
                <a:sym typeface="Times New Roman"/>
              </a:rPr>
              <a:t>Analysis and Results: World Map</a:t>
            </a:r>
            <a:endParaRPr sz="2800">
              <a:solidFill>
                <a:srgbClr val="000000"/>
              </a:solidFill>
              <a:latin typeface="Times New Roman"/>
              <a:ea typeface="Times New Roman"/>
              <a:cs typeface="Times New Roman"/>
              <a:sym typeface="Times New Roman"/>
            </a:endParaRPr>
          </a:p>
        </p:txBody>
      </p:sp>
      <p:sp>
        <p:nvSpPr>
          <p:cNvPr id="302" name="Google Shape;302;p28"/>
          <p:cNvSpPr txBox="1"/>
          <p:nvPr/>
        </p:nvSpPr>
        <p:spPr>
          <a:xfrm>
            <a:off x="822450" y="3854425"/>
            <a:ext cx="7499100" cy="1620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Displays global case fatality ratios geographically.</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Darker red regions indicate higher fatality ratios.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Highlights noticeable global variations in the impact of COVID-19</a:t>
            </a:r>
            <a:endParaRPr sz="2000">
              <a:solidFill>
                <a:schemeClr val="dk1"/>
              </a:solidFill>
              <a:latin typeface="Calibri"/>
              <a:ea typeface="Calibri"/>
              <a:cs typeface="Calibri"/>
              <a:sym typeface="Calibri"/>
            </a:endParaRPr>
          </a:p>
        </p:txBody>
      </p:sp>
      <p:pic>
        <p:nvPicPr>
          <p:cNvPr id="303" name="Google Shape;303;p28"/>
          <p:cNvPicPr preferRelativeResize="0"/>
          <p:nvPr/>
        </p:nvPicPr>
        <p:blipFill>
          <a:blip r:embed="rId3">
            <a:alphaModFix/>
          </a:blip>
          <a:stretch>
            <a:fillRect/>
          </a:stretch>
        </p:blipFill>
        <p:spPr>
          <a:xfrm>
            <a:off x="881163" y="1017726"/>
            <a:ext cx="5246327" cy="2760500"/>
          </a:xfrm>
          <a:prstGeom prst="rect">
            <a:avLst/>
          </a:prstGeom>
          <a:noFill/>
          <a:ln cap="flat" cmpd="sng" w="19050">
            <a:solidFill>
              <a:schemeClr val="dk2"/>
            </a:solidFill>
            <a:prstDash val="solid"/>
            <a:round/>
            <a:headEnd len="sm" w="sm" type="none"/>
            <a:tailEnd len="sm" w="sm" type="none"/>
          </a:ln>
        </p:spPr>
      </p:pic>
      <p:pic>
        <p:nvPicPr>
          <p:cNvPr id="304" name="Google Shape;304;p28"/>
          <p:cNvPicPr preferRelativeResize="0"/>
          <p:nvPr/>
        </p:nvPicPr>
        <p:blipFill>
          <a:blip r:embed="rId4">
            <a:alphaModFix/>
          </a:blip>
          <a:stretch>
            <a:fillRect/>
          </a:stretch>
        </p:blipFill>
        <p:spPr>
          <a:xfrm>
            <a:off x="6513759" y="1023712"/>
            <a:ext cx="1749068" cy="27605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Analysis and Results: Correlation Heatmap</a:t>
            </a:r>
            <a:endParaRPr sz="2800">
              <a:solidFill>
                <a:srgbClr val="000000"/>
              </a:solidFill>
              <a:latin typeface="Times New Roman"/>
              <a:ea typeface="Times New Roman"/>
              <a:cs typeface="Times New Roman"/>
              <a:sym typeface="Times New Roman"/>
            </a:endParaRPr>
          </a:p>
        </p:txBody>
      </p:sp>
      <p:sp>
        <p:nvSpPr>
          <p:cNvPr id="310" name="Google Shape;310;p29"/>
          <p:cNvSpPr txBox="1"/>
          <p:nvPr/>
        </p:nvSpPr>
        <p:spPr>
          <a:xfrm>
            <a:off x="4919700" y="1157950"/>
            <a:ext cx="4150500" cy="3985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Visualizes relationships between COVID-19 variables like total cases, deaths, recoveries, and active cases.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Strong Correlations:</a:t>
            </a:r>
            <a:r>
              <a:rPr lang="en" sz="2000">
                <a:solidFill>
                  <a:schemeClr val="dk1"/>
                </a:solidFill>
                <a:latin typeface="Calibri"/>
                <a:ea typeface="Calibri"/>
                <a:cs typeface="Calibri"/>
                <a:sym typeface="Calibri"/>
              </a:rPr>
              <a:t> Total cases ↔ Total deaths (0.85) and total recovered</a:t>
            </a:r>
            <a:r>
              <a:rPr lang="en" sz="2000">
                <a:solidFill>
                  <a:schemeClr val="dk1"/>
                </a:solidFill>
                <a:latin typeface="Calibri"/>
                <a:ea typeface="Calibri"/>
                <a:cs typeface="Calibri"/>
                <a:sym typeface="Calibri"/>
              </a:rPr>
              <a:t> ↔ </a:t>
            </a:r>
            <a:r>
              <a:rPr lang="en" sz="2000">
                <a:solidFill>
                  <a:schemeClr val="dk1"/>
                </a:solidFill>
                <a:latin typeface="Calibri"/>
                <a:ea typeface="Calibri"/>
                <a:cs typeface="Calibri"/>
                <a:sym typeface="Calibri"/>
              </a:rPr>
              <a:t>Total deaths (0.93).</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Weaker Correlation:</a:t>
            </a:r>
            <a:r>
              <a:rPr lang="en" sz="2000">
                <a:solidFill>
                  <a:schemeClr val="dk1"/>
                </a:solidFill>
                <a:latin typeface="Calibri"/>
                <a:ea typeface="Calibri"/>
                <a:cs typeface="Calibri"/>
                <a:sym typeface="Calibri"/>
              </a:rPr>
              <a:t> Total active cases ↔ Total cases (0.19), indicating independent fluctuations.</a:t>
            </a:r>
            <a:endParaRPr sz="2000">
              <a:solidFill>
                <a:srgbClr val="595959"/>
              </a:solidFill>
              <a:latin typeface="Calibri"/>
              <a:ea typeface="Calibri"/>
              <a:cs typeface="Calibri"/>
              <a:sym typeface="Calibri"/>
            </a:endParaRPr>
          </a:p>
        </p:txBody>
      </p:sp>
      <p:pic>
        <p:nvPicPr>
          <p:cNvPr id="311" name="Google Shape;311;p29"/>
          <p:cNvPicPr preferRelativeResize="0"/>
          <p:nvPr/>
        </p:nvPicPr>
        <p:blipFill>
          <a:blip r:embed="rId3">
            <a:alphaModFix/>
          </a:blip>
          <a:stretch>
            <a:fillRect/>
          </a:stretch>
        </p:blipFill>
        <p:spPr>
          <a:xfrm>
            <a:off x="98350" y="1345814"/>
            <a:ext cx="4693201" cy="3040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ctrTitle"/>
          </p:nvPr>
        </p:nvSpPr>
        <p:spPr>
          <a:xfrm>
            <a:off x="311700" y="1534650"/>
            <a:ext cx="8520600" cy="881400"/>
          </a:xfrm>
          <a:prstGeom prst="rect">
            <a:avLst/>
          </a:prstGeom>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None/>
            </a:pPr>
            <a:r>
              <a:rPr lang="en" sz="4000">
                <a:solidFill>
                  <a:srgbClr val="1C4587"/>
                </a:solidFill>
                <a:latin typeface="Times New Roman"/>
                <a:ea typeface="Times New Roman"/>
                <a:cs typeface="Times New Roman"/>
                <a:sym typeface="Times New Roman"/>
              </a:rPr>
              <a:t>Demo Time!</a:t>
            </a:r>
            <a:endParaRPr sz="4000">
              <a:solidFill>
                <a:srgbClr val="1C4587"/>
              </a:solidFill>
              <a:latin typeface="Times New Roman"/>
              <a:ea typeface="Times New Roman"/>
              <a:cs typeface="Times New Roman"/>
              <a:sym typeface="Times New Roman"/>
            </a:endParaRPr>
          </a:p>
        </p:txBody>
      </p:sp>
      <p:pic>
        <p:nvPicPr>
          <p:cNvPr id="317" name="Google Shape;317;p30"/>
          <p:cNvPicPr preferRelativeResize="0"/>
          <p:nvPr/>
        </p:nvPicPr>
        <p:blipFill rotWithShape="1">
          <a:blip r:embed="rId3">
            <a:alphaModFix/>
          </a:blip>
          <a:srcRect b="8940" l="0" r="0" t="-8940"/>
          <a:stretch/>
        </p:blipFill>
        <p:spPr>
          <a:xfrm>
            <a:off x="3626850" y="2049075"/>
            <a:ext cx="1890300" cy="2041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p:nvPr/>
        </p:nvSpPr>
        <p:spPr>
          <a:xfrm>
            <a:off x="263625" y="1488275"/>
            <a:ext cx="1893300" cy="27948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1"/>
          <p:cNvSpPr/>
          <p:nvPr/>
        </p:nvSpPr>
        <p:spPr>
          <a:xfrm>
            <a:off x="2503538" y="1488275"/>
            <a:ext cx="1893300" cy="27948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1"/>
          <p:cNvSpPr/>
          <p:nvPr/>
        </p:nvSpPr>
        <p:spPr>
          <a:xfrm>
            <a:off x="4747150" y="1488275"/>
            <a:ext cx="1893300" cy="27948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1"/>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Implications of Findings</a:t>
            </a:r>
            <a:endParaRPr sz="2800">
              <a:solidFill>
                <a:srgbClr val="000000"/>
              </a:solidFill>
              <a:latin typeface="Times New Roman"/>
              <a:ea typeface="Times New Roman"/>
              <a:cs typeface="Times New Roman"/>
              <a:sym typeface="Times New Roman"/>
            </a:endParaRPr>
          </a:p>
        </p:txBody>
      </p:sp>
      <p:sp>
        <p:nvSpPr>
          <p:cNvPr id="326" name="Google Shape;326;p31"/>
          <p:cNvSpPr txBox="1"/>
          <p:nvPr/>
        </p:nvSpPr>
        <p:spPr>
          <a:xfrm>
            <a:off x="4747163" y="2352175"/>
            <a:ext cx="1893300" cy="163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500">
                <a:solidFill>
                  <a:schemeClr val="dk1"/>
                </a:solidFill>
                <a:latin typeface="Calibri"/>
                <a:ea typeface="Calibri"/>
                <a:cs typeface="Calibri"/>
                <a:sym typeface="Calibri"/>
              </a:rPr>
              <a:t>Geographic disparity analysis can be used to strengthen healthcare in high fatality rate areas.</a:t>
            </a:r>
            <a:endParaRPr sz="1500">
              <a:solidFill>
                <a:schemeClr val="dk1"/>
              </a:solidFill>
            </a:endParaRPr>
          </a:p>
        </p:txBody>
      </p:sp>
      <p:sp>
        <p:nvSpPr>
          <p:cNvPr id="327" name="Google Shape;327;p31"/>
          <p:cNvSpPr txBox="1"/>
          <p:nvPr/>
        </p:nvSpPr>
        <p:spPr>
          <a:xfrm>
            <a:off x="2505400" y="2352175"/>
            <a:ext cx="1893300" cy="163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Calibri"/>
                <a:ea typeface="Calibri"/>
                <a:cs typeface="Calibri"/>
                <a:sym typeface="Calibri"/>
              </a:rPr>
              <a:t>Findings highlight the fact that the mortality rate of COVID is 1.07%.</a:t>
            </a:r>
            <a:endParaRPr sz="1500">
              <a:solidFill>
                <a:schemeClr val="dk1"/>
              </a:solidFill>
              <a:latin typeface="Calibri"/>
              <a:ea typeface="Calibri"/>
              <a:cs typeface="Calibri"/>
              <a:sym typeface="Calibri"/>
            </a:endParaRPr>
          </a:p>
          <a:p>
            <a:pPr indent="0" lvl="0" marL="0" rtl="0" algn="ctr">
              <a:lnSpc>
                <a:spcPct val="115000"/>
              </a:lnSpc>
              <a:spcBef>
                <a:spcPts val="1200"/>
              </a:spcBef>
              <a:spcAft>
                <a:spcPts val="1200"/>
              </a:spcAft>
              <a:buNone/>
            </a:pPr>
            <a:r>
              <a:rPr lang="en" sz="1500">
                <a:solidFill>
                  <a:schemeClr val="dk1"/>
                </a:solidFill>
                <a:latin typeface="Calibri"/>
                <a:ea typeface="Calibri"/>
                <a:cs typeface="Calibri"/>
                <a:sym typeface="Calibri"/>
              </a:rPr>
              <a:t>Cases ∝ Deaths</a:t>
            </a:r>
            <a:endParaRPr sz="1500">
              <a:solidFill>
                <a:schemeClr val="dk1"/>
              </a:solidFill>
              <a:latin typeface="Calibri"/>
              <a:ea typeface="Calibri"/>
              <a:cs typeface="Calibri"/>
              <a:sym typeface="Calibri"/>
            </a:endParaRPr>
          </a:p>
        </p:txBody>
      </p:sp>
      <p:sp>
        <p:nvSpPr>
          <p:cNvPr id="328" name="Google Shape;328;p31"/>
          <p:cNvSpPr txBox="1"/>
          <p:nvPr/>
        </p:nvSpPr>
        <p:spPr>
          <a:xfrm>
            <a:off x="6990788" y="2241925"/>
            <a:ext cx="1893300" cy="185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500">
                <a:solidFill>
                  <a:schemeClr val="dk1"/>
                </a:solidFill>
                <a:latin typeface="Calibri"/>
                <a:ea typeface="Calibri"/>
                <a:cs typeface="Calibri"/>
                <a:sym typeface="Calibri"/>
              </a:rPr>
              <a:t>Insights may inform resource allocation, healthcare planning, and policy decisions to identify best practices and lessons for other regions.</a:t>
            </a:r>
            <a:endParaRPr sz="1500">
              <a:solidFill>
                <a:schemeClr val="dk2"/>
              </a:solidFill>
            </a:endParaRPr>
          </a:p>
        </p:txBody>
      </p:sp>
      <p:sp>
        <p:nvSpPr>
          <p:cNvPr id="329" name="Google Shape;329;p31"/>
          <p:cNvSpPr txBox="1"/>
          <p:nvPr/>
        </p:nvSpPr>
        <p:spPr>
          <a:xfrm>
            <a:off x="259913" y="2352175"/>
            <a:ext cx="1893300" cy="185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500">
                <a:solidFill>
                  <a:schemeClr val="dk1"/>
                </a:solidFill>
                <a:latin typeface="Calibri"/>
                <a:ea typeface="Calibri"/>
                <a:cs typeface="Calibri"/>
                <a:sym typeface="Calibri"/>
              </a:rPr>
              <a:t>The interactive dashboard shows the power of data-driven decision making in global health crisis.</a:t>
            </a:r>
            <a:endParaRPr sz="1500">
              <a:solidFill>
                <a:schemeClr val="dk2"/>
              </a:solidFill>
            </a:endParaRPr>
          </a:p>
        </p:txBody>
      </p:sp>
      <p:pic>
        <p:nvPicPr>
          <p:cNvPr id="330" name="Google Shape;330;p31"/>
          <p:cNvPicPr preferRelativeResize="0"/>
          <p:nvPr/>
        </p:nvPicPr>
        <p:blipFill>
          <a:blip r:embed="rId3">
            <a:alphaModFix/>
          </a:blip>
          <a:stretch>
            <a:fillRect/>
          </a:stretch>
        </p:blipFill>
        <p:spPr>
          <a:xfrm>
            <a:off x="5407466" y="1634625"/>
            <a:ext cx="572700" cy="572700"/>
          </a:xfrm>
          <a:prstGeom prst="rect">
            <a:avLst/>
          </a:prstGeom>
          <a:noFill/>
          <a:ln>
            <a:noFill/>
          </a:ln>
        </p:spPr>
      </p:pic>
      <p:pic>
        <p:nvPicPr>
          <p:cNvPr id="331" name="Google Shape;331;p31"/>
          <p:cNvPicPr preferRelativeResize="0"/>
          <p:nvPr/>
        </p:nvPicPr>
        <p:blipFill>
          <a:blip r:embed="rId4">
            <a:alphaModFix/>
          </a:blip>
          <a:stretch>
            <a:fillRect/>
          </a:stretch>
        </p:blipFill>
        <p:spPr>
          <a:xfrm>
            <a:off x="3096500" y="1565425"/>
            <a:ext cx="711100" cy="711100"/>
          </a:xfrm>
          <a:prstGeom prst="rect">
            <a:avLst/>
          </a:prstGeom>
          <a:noFill/>
          <a:ln>
            <a:noFill/>
          </a:ln>
        </p:spPr>
      </p:pic>
      <p:pic>
        <p:nvPicPr>
          <p:cNvPr id="332" name="Google Shape;332;p31"/>
          <p:cNvPicPr preferRelativeResize="0"/>
          <p:nvPr/>
        </p:nvPicPr>
        <p:blipFill>
          <a:blip r:embed="rId5">
            <a:alphaModFix/>
          </a:blip>
          <a:stretch>
            <a:fillRect/>
          </a:stretch>
        </p:blipFill>
        <p:spPr>
          <a:xfrm>
            <a:off x="975411" y="1662213"/>
            <a:ext cx="517498" cy="517524"/>
          </a:xfrm>
          <a:prstGeom prst="rect">
            <a:avLst/>
          </a:prstGeom>
          <a:noFill/>
          <a:ln>
            <a:noFill/>
          </a:ln>
        </p:spPr>
      </p:pic>
      <p:pic>
        <p:nvPicPr>
          <p:cNvPr id="333" name="Google Shape;333;p31"/>
          <p:cNvPicPr preferRelativeResize="0"/>
          <p:nvPr/>
        </p:nvPicPr>
        <p:blipFill>
          <a:blip r:embed="rId6">
            <a:alphaModFix/>
          </a:blip>
          <a:stretch>
            <a:fillRect/>
          </a:stretch>
        </p:blipFill>
        <p:spPr>
          <a:xfrm>
            <a:off x="7616487" y="1600024"/>
            <a:ext cx="641900" cy="641900"/>
          </a:xfrm>
          <a:prstGeom prst="rect">
            <a:avLst/>
          </a:prstGeom>
          <a:noFill/>
          <a:ln>
            <a:noFill/>
          </a:ln>
        </p:spPr>
      </p:pic>
      <p:sp>
        <p:nvSpPr>
          <p:cNvPr id="334" name="Google Shape;334;p31"/>
          <p:cNvSpPr/>
          <p:nvPr/>
        </p:nvSpPr>
        <p:spPr>
          <a:xfrm>
            <a:off x="6990788" y="1488275"/>
            <a:ext cx="1893300" cy="2794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160900" y="1083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Introduction - Objectives and Goals</a:t>
            </a:r>
            <a:endParaRPr sz="2800">
              <a:solidFill>
                <a:srgbClr val="000000"/>
              </a:solidFill>
              <a:latin typeface="Times New Roman"/>
              <a:ea typeface="Times New Roman"/>
              <a:cs typeface="Times New Roman"/>
              <a:sym typeface="Times New Roman"/>
            </a:endParaRPr>
          </a:p>
        </p:txBody>
      </p:sp>
      <p:pic>
        <p:nvPicPr>
          <p:cNvPr id="66" name="Google Shape;66;p14"/>
          <p:cNvPicPr preferRelativeResize="0"/>
          <p:nvPr/>
        </p:nvPicPr>
        <p:blipFill>
          <a:blip r:embed="rId3">
            <a:alphaModFix/>
          </a:blip>
          <a:stretch>
            <a:fillRect/>
          </a:stretch>
        </p:blipFill>
        <p:spPr>
          <a:xfrm>
            <a:off x="1828200" y="752650"/>
            <a:ext cx="782801" cy="782801"/>
          </a:xfrm>
          <a:prstGeom prst="rect">
            <a:avLst/>
          </a:prstGeom>
          <a:noFill/>
          <a:ln>
            <a:noFill/>
          </a:ln>
        </p:spPr>
      </p:pic>
      <p:pic>
        <p:nvPicPr>
          <p:cNvPr id="67" name="Google Shape;67;p14"/>
          <p:cNvPicPr preferRelativeResize="0"/>
          <p:nvPr/>
        </p:nvPicPr>
        <p:blipFill>
          <a:blip r:embed="rId4">
            <a:alphaModFix/>
          </a:blip>
          <a:stretch>
            <a:fillRect/>
          </a:stretch>
        </p:blipFill>
        <p:spPr>
          <a:xfrm>
            <a:off x="6527950" y="752650"/>
            <a:ext cx="782801" cy="782799"/>
          </a:xfrm>
          <a:prstGeom prst="rect">
            <a:avLst/>
          </a:prstGeom>
          <a:noFill/>
          <a:ln>
            <a:noFill/>
          </a:ln>
        </p:spPr>
      </p:pic>
      <p:sp>
        <p:nvSpPr>
          <p:cNvPr id="68" name="Google Shape;68;p14"/>
          <p:cNvSpPr txBox="1"/>
          <p:nvPr/>
        </p:nvSpPr>
        <p:spPr>
          <a:xfrm>
            <a:off x="1529750" y="1459250"/>
            <a:ext cx="1379700" cy="4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Objectives</a:t>
            </a:r>
            <a:endParaRPr b="1" sz="1800">
              <a:solidFill>
                <a:schemeClr val="dk1"/>
              </a:solidFill>
            </a:endParaRPr>
          </a:p>
        </p:txBody>
      </p:sp>
      <p:sp>
        <p:nvSpPr>
          <p:cNvPr id="69" name="Google Shape;69;p14"/>
          <p:cNvSpPr txBox="1"/>
          <p:nvPr/>
        </p:nvSpPr>
        <p:spPr>
          <a:xfrm>
            <a:off x="6229500" y="1459250"/>
            <a:ext cx="1379700" cy="4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Goals</a:t>
            </a:r>
            <a:endParaRPr b="1" sz="1800">
              <a:solidFill>
                <a:schemeClr val="dk1"/>
              </a:solidFill>
            </a:endParaRPr>
          </a:p>
        </p:txBody>
      </p:sp>
      <p:sp>
        <p:nvSpPr>
          <p:cNvPr id="70" name="Google Shape;70;p14"/>
          <p:cNvSpPr txBox="1"/>
          <p:nvPr/>
        </p:nvSpPr>
        <p:spPr>
          <a:xfrm>
            <a:off x="0" y="2105750"/>
            <a:ext cx="4384200" cy="2544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Implement a </a:t>
            </a:r>
            <a:r>
              <a:rPr b="1" lang="en" sz="2000">
                <a:solidFill>
                  <a:schemeClr val="dk1"/>
                </a:solidFill>
                <a:latin typeface="Calibri"/>
                <a:ea typeface="Calibri"/>
                <a:cs typeface="Calibri"/>
                <a:sym typeface="Calibri"/>
              </a:rPr>
              <a:t>Big data storage</a:t>
            </a:r>
            <a:r>
              <a:rPr lang="en" sz="2000">
                <a:solidFill>
                  <a:schemeClr val="dk1"/>
                </a:solidFill>
                <a:latin typeface="Calibri"/>
                <a:ea typeface="Calibri"/>
                <a:cs typeface="Calibri"/>
                <a:sym typeface="Calibri"/>
              </a:rPr>
              <a:t> solution </a:t>
            </a:r>
            <a:r>
              <a:rPr b="1" lang="en" sz="2000">
                <a:solidFill>
                  <a:schemeClr val="dk1"/>
                </a:solidFill>
                <a:latin typeface="Calibri"/>
                <a:ea typeface="Calibri"/>
                <a:cs typeface="Calibri"/>
                <a:sym typeface="Calibri"/>
              </a:rPr>
              <a:t>using</a:t>
            </a:r>
            <a:r>
              <a:rPr lang="en" sz="2000">
                <a:solidFill>
                  <a:schemeClr val="dk1"/>
                </a:solidFill>
                <a:latin typeface="Calibri"/>
                <a:ea typeface="Calibri"/>
                <a:cs typeface="Calibri"/>
                <a:sym typeface="Calibri"/>
              </a:rPr>
              <a:t> </a:t>
            </a:r>
            <a:r>
              <a:rPr b="1" lang="en" sz="2000">
                <a:solidFill>
                  <a:schemeClr val="dk1"/>
                </a:solidFill>
                <a:latin typeface="Calibri"/>
                <a:ea typeface="Calibri"/>
                <a:cs typeface="Calibri"/>
                <a:sym typeface="Calibri"/>
              </a:rPr>
              <a:t>Hadoop.</a:t>
            </a:r>
            <a:endParaRPr b="1" sz="2000">
              <a:solidFill>
                <a:schemeClr val="dk1"/>
              </a:solidFill>
              <a:latin typeface="Calibri"/>
              <a:ea typeface="Calibri"/>
              <a:cs typeface="Calibri"/>
              <a:sym typeface="Calibri"/>
            </a:endParaRPr>
          </a:p>
          <a:p>
            <a:pPr indent="-355600" lvl="0" marL="457200" rtl="0" algn="l">
              <a:lnSpc>
                <a:spcPct val="115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Enable </a:t>
            </a:r>
            <a:r>
              <a:rPr b="1" lang="en" sz="2000">
                <a:solidFill>
                  <a:schemeClr val="dk1"/>
                </a:solidFill>
                <a:latin typeface="Calibri"/>
                <a:ea typeface="Calibri"/>
                <a:cs typeface="Calibri"/>
                <a:sym typeface="Calibri"/>
              </a:rPr>
              <a:t>fast data processing</a:t>
            </a:r>
            <a:r>
              <a:rPr lang="en" sz="2000">
                <a:solidFill>
                  <a:schemeClr val="dk1"/>
                </a:solidFill>
                <a:latin typeface="Calibri"/>
                <a:ea typeface="Calibri"/>
                <a:cs typeface="Calibri"/>
                <a:sym typeface="Calibri"/>
              </a:rPr>
              <a:t> for batch data </a:t>
            </a:r>
            <a:r>
              <a:rPr b="1" lang="en" sz="2000">
                <a:solidFill>
                  <a:schemeClr val="dk1"/>
                </a:solidFill>
                <a:latin typeface="Calibri"/>
                <a:ea typeface="Calibri"/>
                <a:cs typeface="Calibri"/>
                <a:sym typeface="Calibri"/>
              </a:rPr>
              <a:t>using Spark.</a:t>
            </a:r>
            <a:endParaRPr b="1" sz="2000">
              <a:solidFill>
                <a:schemeClr val="dk1"/>
              </a:solidFill>
              <a:latin typeface="Calibri"/>
              <a:ea typeface="Calibri"/>
              <a:cs typeface="Calibri"/>
              <a:sym typeface="Calibri"/>
            </a:endParaRPr>
          </a:p>
          <a:p>
            <a:pPr indent="-355600" lvl="0" marL="457200" rtl="0" algn="l">
              <a:lnSpc>
                <a:spcPct val="115000"/>
              </a:lnSpc>
              <a:spcBef>
                <a:spcPts val="1200"/>
              </a:spcBef>
              <a:spcAft>
                <a:spcPts val="1000"/>
              </a:spcAft>
              <a:buClr>
                <a:schemeClr val="dk1"/>
              </a:buClr>
              <a:buSzPts val="2000"/>
              <a:buFont typeface="Calibri"/>
              <a:buChar char="●"/>
            </a:pPr>
            <a:r>
              <a:rPr lang="en" sz="2000">
                <a:solidFill>
                  <a:schemeClr val="dk1"/>
                </a:solidFill>
                <a:latin typeface="Calibri"/>
                <a:ea typeface="Calibri"/>
                <a:cs typeface="Calibri"/>
                <a:sym typeface="Calibri"/>
              </a:rPr>
              <a:t>Develop an </a:t>
            </a:r>
            <a:r>
              <a:rPr b="1" lang="en" sz="2000">
                <a:solidFill>
                  <a:schemeClr val="dk1"/>
                </a:solidFill>
                <a:latin typeface="Calibri"/>
                <a:ea typeface="Calibri"/>
                <a:cs typeface="Calibri"/>
                <a:sym typeface="Calibri"/>
              </a:rPr>
              <a:t>interactive UI</a:t>
            </a:r>
            <a:r>
              <a:rPr lang="en" sz="2000">
                <a:solidFill>
                  <a:schemeClr val="dk1"/>
                </a:solidFill>
                <a:latin typeface="Calibri"/>
                <a:ea typeface="Calibri"/>
                <a:cs typeface="Calibri"/>
                <a:sym typeface="Calibri"/>
              </a:rPr>
              <a:t> dashboard </a:t>
            </a:r>
            <a:r>
              <a:rPr b="1" lang="en" sz="2000">
                <a:solidFill>
                  <a:schemeClr val="dk1"/>
                </a:solidFill>
                <a:latin typeface="Calibri"/>
                <a:ea typeface="Calibri"/>
                <a:cs typeface="Calibri"/>
                <a:sym typeface="Calibri"/>
              </a:rPr>
              <a:t>to visualize insights.</a:t>
            </a:r>
            <a:endParaRPr b="1">
              <a:latin typeface="Calibri"/>
              <a:ea typeface="Calibri"/>
              <a:cs typeface="Calibri"/>
              <a:sym typeface="Calibri"/>
            </a:endParaRPr>
          </a:p>
        </p:txBody>
      </p:sp>
      <p:sp>
        <p:nvSpPr>
          <p:cNvPr id="71" name="Google Shape;71;p14"/>
          <p:cNvSpPr txBox="1"/>
          <p:nvPr/>
        </p:nvSpPr>
        <p:spPr>
          <a:xfrm>
            <a:off x="4787500" y="2131550"/>
            <a:ext cx="4295400" cy="2519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Ensure </a:t>
            </a:r>
            <a:r>
              <a:rPr b="1" lang="en" sz="2000">
                <a:solidFill>
                  <a:schemeClr val="dk1"/>
                </a:solidFill>
                <a:latin typeface="Calibri"/>
                <a:ea typeface="Calibri"/>
                <a:cs typeface="Calibri"/>
                <a:sym typeface="Calibri"/>
              </a:rPr>
              <a:t>data integrity and accuracy</a:t>
            </a:r>
            <a:r>
              <a:rPr lang="en" sz="2000">
                <a:solidFill>
                  <a:schemeClr val="dk1"/>
                </a:solidFill>
                <a:latin typeface="Calibri"/>
                <a:ea typeface="Calibri"/>
                <a:cs typeface="Calibri"/>
                <a:sym typeface="Calibri"/>
              </a:rPr>
              <a:t> through preprocessing.</a:t>
            </a:r>
            <a:endParaRPr sz="2000">
              <a:solidFill>
                <a:schemeClr val="dk1"/>
              </a:solidFill>
              <a:latin typeface="Calibri"/>
              <a:ea typeface="Calibri"/>
              <a:cs typeface="Calibri"/>
              <a:sym typeface="Calibri"/>
            </a:endParaRPr>
          </a:p>
          <a:p>
            <a:pPr indent="-355600" lvl="0" marL="457200" rtl="0" algn="l">
              <a:lnSpc>
                <a:spcPct val="115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Build a platform capable of handling </a:t>
            </a:r>
            <a:r>
              <a:rPr b="1" lang="en" sz="2000">
                <a:solidFill>
                  <a:schemeClr val="dk1"/>
                </a:solidFill>
                <a:latin typeface="Calibri"/>
                <a:ea typeface="Calibri"/>
                <a:cs typeface="Calibri"/>
                <a:sym typeface="Calibri"/>
              </a:rPr>
              <a:t>datasets efficiently.</a:t>
            </a:r>
            <a:endParaRPr b="1" sz="2000">
              <a:solidFill>
                <a:schemeClr val="dk1"/>
              </a:solidFill>
              <a:latin typeface="Calibri"/>
              <a:ea typeface="Calibri"/>
              <a:cs typeface="Calibri"/>
              <a:sym typeface="Calibri"/>
            </a:endParaRPr>
          </a:p>
          <a:p>
            <a:pPr indent="-355600" lvl="0" marL="457200" rtl="0" algn="l">
              <a:lnSpc>
                <a:spcPct val="115000"/>
              </a:lnSpc>
              <a:spcBef>
                <a:spcPts val="10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Create extensive </a:t>
            </a:r>
            <a:r>
              <a:rPr b="1" lang="en" sz="2000">
                <a:solidFill>
                  <a:schemeClr val="dk1"/>
                </a:solidFill>
                <a:latin typeface="Calibri"/>
                <a:ea typeface="Calibri"/>
                <a:cs typeface="Calibri"/>
                <a:sym typeface="Calibri"/>
              </a:rPr>
              <a:t>documentation</a:t>
            </a:r>
            <a:r>
              <a:rPr lang="en" sz="2000">
                <a:solidFill>
                  <a:schemeClr val="dk1"/>
                </a:solidFill>
                <a:latin typeface="Calibri"/>
                <a:ea typeface="Calibri"/>
                <a:cs typeface="Calibri"/>
                <a:sym typeface="Calibri"/>
              </a:rPr>
              <a:t> and a final project </a:t>
            </a:r>
            <a:r>
              <a:rPr b="1" lang="en" sz="2000">
                <a:solidFill>
                  <a:schemeClr val="dk1"/>
                </a:solidFill>
                <a:latin typeface="Calibri"/>
                <a:ea typeface="Calibri"/>
                <a:cs typeface="Calibri"/>
                <a:sym typeface="Calibri"/>
              </a:rPr>
              <a:t>report.</a:t>
            </a:r>
            <a:endParaRPr b="1" sz="2000">
              <a:solidFill>
                <a:schemeClr val="dk1"/>
              </a:solidFill>
              <a:latin typeface="Calibri"/>
              <a:ea typeface="Calibri"/>
              <a:cs typeface="Calibri"/>
              <a:sym typeface="Calibri"/>
            </a:endParaRPr>
          </a:p>
        </p:txBody>
      </p:sp>
      <p:cxnSp>
        <p:nvCxnSpPr>
          <p:cNvPr id="72" name="Google Shape;72;p14"/>
          <p:cNvCxnSpPr/>
          <p:nvPr/>
        </p:nvCxnSpPr>
        <p:spPr>
          <a:xfrm>
            <a:off x="4568000" y="2743200"/>
            <a:ext cx="0" cy="123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Project Limitations</a:t>
            </a:r>
            <a:endParaRPr sz="2800">
              <a:solidFill>
                <a:srgbClr val="000000"/>
              </a:solidFill>
              <a:latin typeface="Times New Roman"/>
              <a:ea typeface="Times New Roman"/>
              <a:cs typeface="Times New Roman"/>
              <a:sym typeface="Times New Roman"/>
            </a:endParaRPr>
          </a:p>
        </p:txBody>
      </p:sp>
      <p:pic>
        <p:nvPicPr>
          <p:cNvPr id="340" name="Google Shape;340;p32"/>
          <p:cNvPicPr preferRelativeResize="0"/>
          <p:nvPr/>
        </p:nvPicPr>
        <p:blipFill>
          <a:blip r:embed="rId3">
            <a:alphaModFix/>
          </a:blip>
          <a:stretch>
            <a:fillRect/>
          </a:stretch>
        </p:blipFill>
        <p:spPr>
          <a:xfrm>
            <a:off x="1478050" y="1034625"/>
            <a:ext cx="748850" cy="748850"/>
          </a:xfrm>
          <a:prstGeom prst="rect">
            <a:avLst/>
          </a:prstGeom>
          <a:noFill/>
          <a:ln>
            <a:noFill/>
          </a:ln>
        </p:spPr>
      </p:pic>
      <p:cxnSp>
        <p:nvCxnSpPr>
          <p:cNvPr id="341" name="Google Shape;341;p32"/>
          <p:cNvCxnSpPr/>
          <p:nvPr/>
        </p:nvCxnSpPr>
        <p:spPr>
          <a:xfrm>
            <a:off x="4473475" y="3048650"/>
            <a:ext cx="0" cy="1236600"/>
          </a:xfrm>
          <a:prstGeom prst="straightConnector1">
            <a:avLst/>
          </a:prstGeom>
          <a:noFill/>
          <a:ln cap="flat" cmpd="sng" w="9525">
            <a:solidFill>
              <a:schemeClr val="dk2"/>
            </a:solidFill>
            <a:prstDash val="solid"/>
            <a:round/>
            <a:headEnd len="med" w="med" type="none"/>
            <a:tailEnd len="med" w="med" type="none"/>
          </a:ln>
        </p:spPr>
      </p:cxnSp>
      <p:sp>
        <p:nvSpPr>
          <p:cNvPr id="342" name="Google Shape;342;p32"/>
          <p:cNvSpPr txBox="1"/>
          <p:nvPr/>
        </p:nvSpPr>
        <p:spPr>
          <a:xfrm>
            <a:off x="0" y="2453500"/>
            <a:ext cx="4473600" cy="2690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12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Regional differences in testing and reporting standards can affect analysis.</a:t>
            </a:r>
            <a:endParaRPr sz="2000">
              <a:solidFill>
                <a:schemeClr val="dk1"/>
              </a:solidFill>
              <a:latin typeface="Calibri"/>
              <a:ea typeface="Calibri"/>
              <a:cs typeface="Calibri"/>
              <a:sym typeface="Calibri"/>
            </a:endParaRPr>
          </a:p>
          <a:p>
            <a:pPr indent="-355600" lvl="0" marL="457200" marR="0" rtl="0" algn="l">
              <a:lnSpc>
                <a:spcPct val="115000"/>
              </a:lnSpc>
              <a:spcBef>
                <a:spcPts val="1200"/>
              </a:spcBef>
              <a:spcAft>
                <a:spcPts val="1000"/>
              </a:spcAft>
              <a:buClr>
                <a:schemeClr val="dk1"/>
              </a:buClr>
              <a:buSzPts val="2000"/>
              <a:buFont typeface="Calibri"/>
              <a:buChar char="●"/>
            </a:pPr>
            <a:r>
              <a:rPr lang="en" sz="2000">
                <a:solidFill>
                  <a:schemeClr val="dk1"/>
                </a:solidFill>
                <a:latin typeface="Calibri"/>
                <a:ea typeface="Calibri"/>
                <a:cs typeface="Calibri"/>
                <a:sym typeface="Calibri"/>
              </a:rPr>
              <a:t>Over-representation or under-representation of certain countries or time periods.</a:t>
            </a:r>
            <a:endParaRPr sz="2000">
              <a:solidFill>
                <a:schemeClr val="dk1"/>
              </a:solidFill>
              <a:latin typeface="Calibri"/>
              <a:ea typeface="Calibri"/>
              <a:cs typeface="Calibri"/>
              <a:sym typeface="Calibri"/>
            </a:endParaRPr>
          </a:p>
        </p:txBody>
      </p:sp>
      <p:sp>
        <p:nvSpPr>
          <p:cNvPr id="343" name="Google Shape;343;p32"/>
          <p:cNvSpPr txBox="1"/>
          <p:nvPr/>
        </p:nvSpPr>
        <p:spPr>
          <a:xfrm>
            <a:off x="1034600" y="1941125"/>
            <a:ext cx="1507500" cy="3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latin typeface="Calibri"/>
                <a:ea typeface="Calibri"/>
                <a:cs typeface="Calibri"/>
                <a:sym typeface="Calibri"/>
              </a:rPr>
              <a:t>Bias in Data</a:t>
            </a:r>
            <a:endParaRPr b="1" sz="20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solidFill>
                <a:schemeClr val="dk2"/>
              </a:solidFill>
            </a:endParaRPr>
          </a:p>
        </p:txBody>
      </p:sp>
      <p:pic>
        <p:nvPicPr>
          <p:cNvPr id="344" name="Google Shape;344;p32"/>
          <p:cNvPicPr preferRelativeResize="0"/>
          <p:nvPr/>
        </p:nvPicPr>
        <p:blipFill rotWithShape="1">
          <a:blip r:embed="rId4">
            <a:alphaModFix/>
          </a:blip>
          <a:srcRect b="45054" l="0" r="9665" t="0"/>
          <a:stretch/>
        </p:blipFill>
        <p:spPr>
          <a:xfrm>
            <a:off x="6109150" y="1034625"/>
            <a:ext cx="1655375" cy="1014902"/>
          </a:xfrm>
          <a:prstGeom prst="rect">
            <a:avLst/>
          </a:prstGeom>
          <a:noFill/>
          <a:ln>
            <a:noFill/>
          </a:ln>
        </p:spPr>
      </p:pic>
      <p:sp>
        <p:nvSpPr>
          <p:cNvPr id="345" name="Google Shape;345;p32"/>
          <p:cNvSpPr txBox="1"/>
          <p:nvPr/>
        </p:nvSpPr>
        <p:spPr>
          <a:xfrm>
            <a:off x="4473600" y="2148450"/>
            <a:ext cx="467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b="1" lang="en" sz="2000">
                <a:solidFill>
                  <a:schemeClr val="dk1"/>
                </a:solidFill>
                <a:latin typeface="Calibri"/>
                <a:ea typeface="Calibri"/>
                <a:cs typeface="Calibri"/>
                <a:sym typeface="Calibri"/>
              </a:rPr>
              <a:t>Underrepresented Regions</a:t>
            </a:r>
            <a:endParaRPr sz="1800">
              <a:solidFill>
                <a:schemeClr val="dk2"/>
              </a:solidFill>
            </a:endParaRPr>
          </a:p>
        </p:txBody>
      </p:sp>
      <p:sp>
        <p:nvSpPr>
          <p:cNvPr id="346" name="Google Shape;346;p32"/>
          <p:cNvSpPr txBox="1"/>
          <p:nvPr/>
        </p:nvSpPr>
        <p:spPr>
          <a:xfrm>
            <a:off x="4493175" y="2749100"/>
            <a:ext cx="4650900" cy="2394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Certain countries or regions may have sparse or no data, leading to an incomplete global picture.</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Recommendations for Future Work</a:t>
            </a:r>
            <a:endParaRPr sz="2800">
              <a:solidFill>
                <a:srgbClr val="000000"/>
              </a:solidFill>
              <a:latin typeface="Times New Roman"/>
              <a:ea typeface="Times New Roman"/>
              <a:cs typeface="Times New Roman"/>
              <a:sym typeface="Times New Roman"/>
            </a:endParaRPr>
          </a:p>
        </p:txBody>
      </p:sp>
      <p:pic>
        <p:nvPicPr>
          <p:cNvPr id="352" name="Google Shape;352;p33"/>
          <p:cNvPicPr preferRelativeResize="0"/>
          <p:nvPr/>
        </p:nvPicPr>
        <p:blipFill>
          <a:blip r:embed="rId3">
            <a:alphaModFix/>
          </a:blip>
          <a:stretch>
            <a:fillRect/>
          </a:stretch>
        </p:blipFill>
        <p:spPr>
          <a:xfrm>
            <a:off x="0" y="1099000"/>
            <a:ext cx="1019500" cy="1019500"/>
          </a:xfrm>
          <a:prstGeom prst="rect">
            <a:avLst/>
          </a:prstGeom>
          <a:noFill/>
          <a:ln>
            <a:noFill/>
          </a:ln>
        </p:spPr>
      </p:pic>
      <p:sp>
        <p:nvSpPr>
          <p:cNvPr id="353" name="Google Shape;353;p33"/>
          <p:cNvSpPr txBox="1"/>
          <p:nvPr/>
        </p:nvSpPr>
        <p:spPr>
          <a:xfrm>
            <a:off x="1019500" y="1086450"/>
            <a:ext cx="7803900" cy="104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Calibri"/>
                <a:ea typeface="Calibri"/>
                <a:cs typeface="Calibri"/>
                <a:sym typeface="Calibri"/>
              </a:rPr>
              <a:t>Expand Data Sources: Incorporate geospatial datasets to enable deeper regional analysis mobility patterns and demographic-specific insights</a:t>
            </a:r>
            <a:endParaRPr sz="2000">
              <a:solidFill>
                <a:schemeClr val="dk1"/>
              </a:solidFill>
              <a:latin typeface="Calibri"/>
              <a:ea typeface="Calibri"/>
              <a:cs typeface="Calibri"/>
              <a:sym typeface="Calibri"/>
            </a:endParaRPr>
          </a:p>
          <a:p>
            <a:pPr indent="0" lvl="0" marL="0" rtl="0" algn="l">
              <a:spcBef>
                <a:spcPts val="1200"/>
              </a:spcBef>
              <a:spcAft>
                <a:spcPts val="0"/>
              </a:spcAft>
              <a:buNone/>
            </a:pPr>
            <a:r>
              <a:t/>
            </a:r>
            <a:endParaRPr sz="1800">
              <a:solidFill>
                <a:schemeClr val="dk2"/>
              </a:solidFill>
            </a:endParaRPr>
          </a:p>
        </p:txBody>
      </p:sp>
      <p:pic>
        <p:nvPicPr>
          <p:cNvPr id="354" name="Google Shape;354;p33"/>
          <p:cNvPicPr preferRelativeResize="0"/>
          <p:nvPr/>
        </p:nvPicPr>
        <p:blipFill>
          <a:blip r:embed="rId4">
            <a:alphaModFix/>
          </a:blip>
          <a:stretch>
            <a:fillRect/>
          </a:stretch>
        </p:blipFill>
        <p:spPr>
          <a:xfrm>
            <a:off x="0" y="2709700"/>
            <a:ext cx="1148225" cy="1148225"/>
          </a:xfrm>
          <a:prstGeom prst="rect">
            <a:avLst/>
          </a:prstGeom>
          <a:noFill/>
          <a:ln>
            <a:noFill/>
          </a:ln>
        </p:spPr>
      </p:pic>
      <p:sp>
        <p:nvSpPr>
          <p:cNvPr id="355" name="Google Shape;355;p33"/>
          <p:cNvSpPr txBox="1"/>
          <p:nvPr/>
        </p:nvSpPr>
        <p:spPr>
          <a:xfrm>
            <a:off x="1098775" y="2597000"/>
            <a:ext cx="80058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dk1"/>
                </a:solidFill>
                <a:latin typeface="Calibri"/>
                <a:ea typeface="Calibri"/>
                <a:cs typeface="Calibri"/>
                <a:sym typeface="Calibri"/>
              </a:rPr>
              <a:t>Multi-layered maps that overlay case fatality ratios with factors like healthcare infrastructure, vaccination rates, and socioeconomic data for deeper insights.</a:t>
            </a:r>
            <a:endParaRPr/>
          </a:p>
        </p:txBody>
      </p:sp>
      <p:pic>
        <p:nvPicPr>
          <p:cNvPr id="356" name="Google Shape;356;p33"/>
          <p:cNvPicPr preferRelativeResize="0"/>
          <p:nvPr/>
        </p:nvPicPr>
        <p:blipFill>
          <a:blip r:embed="rId5">
            <a:alphaModFix/>
          </a:blip>
          <a:stretch>
            <a:fillRect/>
          </a:stretch>
        </p:blipFill>
        <p:spPr>
          <a:xfrm>
            <a:off x="0" y="4263575"/>
            <a:ext cx="1958349" cy="879925"/>
          </a:xfrm>
          <a:prstGeom prst="rect">
            <a:avLst/>
          </a:prstGeom>
          <a:noFill/>
          <a:ln>
            <a:noFill/>
          </a:ln>
        </p:spPr>
      </p:pic>
      <p:sp>
        <p:nvSpPr>
          <p:cNvPr id="357" name="Google Shape;357;p33"/>
          <p:cNvSpPr txBox="1"/>
          <p:nvPr/>
        </p:nvSpPr>
        <p:spPr>
          <a:xfrm>
            <a:off x="2207275" y="4457238"/>
            <a:ext cx="68973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000">
                <a:solidFill>
                  <a:schemeClr val="dk1"/>
                </a:solidFill>
                <a:latin typeface="Calibri"/>
                <a:ea typeface="Calibri"/>
                <a:cs typeface="Calibri"/>
                <a:sym typeface="Calibri"/>
              </a:rPr>
              <a:t>Develop bias mitigation strategies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Conclusion</a:t>
            </a:r>
            <a:endParaRPr sz="2800">
              <a:solidFill>
                <a:srgbClr val="000000"/>
              </a:solidFill>
              <a:latin typeface="Times New Roman"/>
              <a:ea typeface="Times New Roman"/>
              <a:cs typeface="Times New Roman"/>
              <a:sym typeface="Times New Roman"/>
            </a:endParaRPr>
          </a:p>
        </p:txBody>
      </p:sp>
      <p:sp>
        <p:nvSpPr>
          <p:cNvPr id="363" name="Google Shape;363;p3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The integration of Big Data technologies demonstrates their potential for real-time analysis of global health crises, aiding timely and effective decision-making.</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The interactive dashboard bridges the gap between complex datasets and actionable insights for policymakers and researchers.</a:t>
            </a:r>
            <a:endParaRPr b="1"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This work emphasizes the importance of investing in data-driven tools to enhance preparedness and response to future public health emergencies.</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Future directions include integrating predictive modeling, expanding real-time capabilities, and applying this platform to other global challenges beyond COVID-19.</a:t>
            </a:r>
            <a:endParaRPr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References</a:t>
            </a:r>
            <a:endParaRPr sz="2800">
              <a:solidFill>
                <a:srgbClr val="000000"/>
              </a:solidFill>
              <a:latin typeface="Times New Roman"/>
              <a:ea typeface="Times New Roman"/>
              <a:cs typeface="Times New Roman"/>
              <a:sym typeface="Times New Roman"/>
            </a:endParaRPr>
          </a:p>
        </p:txBody>
      </p:sp>
      <p:sp>
        <p:nvSpPr>
          <p:cNvPr id="369" name="Google Shape;369;p35"/>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Calibri"/>
              <a:buAutoNum type="arabicPeriod"/>
            </a:pPr>
            <a:r>
              <a:rPr lang="en" sz="1800" u="sng">
                <a:solidFill>
                  <a:schemeClr val="hlink"/>
                </a:solidFill>
                <a:latin typeface="Calibri"/>
                <a:ea typeface="Calibri"/>
                <a:cs typeface="Calibri"/>
                <a:sym typeface="Calibri"/>
                <a:hlinkClick r:id="rId3"/>
              </a:rPr>
              <a:t>https://www.mass.gov/info-details/covid-19-reporting</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rabicPeriod"/>
            </a:pPr>
            <a:r>
              <a:rPr lang="en" sz="1800" u="sng">
                <a:solidFill>
                  <a:schemeClr val="hlink"/>
                </a:solidFill>
                <a:latin typeface="Calibri"/>
                <a:ea typeface="Calibri"/>
                <a:cs typeface="Calibri"/>
                <a:sym typeface="Calibri"/>
                <a:hlinkClick r:id="rId4"/>
              </a:rPr>
              <a:t>https://data.who.int/dashboards/covid19/cases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rabicPeriod"/>
            </a:pPr>
            <a:r>
              <a:rPr lang="en" sz="1800" u="sng">
                <a:solidFill>
                  <a:schemeClr val="hlink"/>
                </a:solidFill>
                <a:latin typeface="Calibri"/>
                <a:ea typeface="Calibri"/>
                <a:cs typeface="Calibri"/>
                <a:sym typeface="Calibri"/>
                <a:hlinkClick r:id="rId5"/>
              </a:rPr>
              <a:t>https://coronavirus.jhu.edu/map.html</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AutoNum type="arabicPeriod"/>
            </a:pPr>
            <a:r>
              <a:rPr lang="en" sz="1800" u="sng">
                <a:solidFill>
                  <a:schemeClr val="hlink"/>
                </a:solidFill>
                <a:latin typeface="Calibri"/>
                <a:ea typeface="Calibri"/>
                <a:cs typeface="Calibri"/>
                <a:sym typeface="Calibri"/>
                <a:hlinkClick r:id="rId6"/>
              </a:rPr>
              <a:t>https://www.worldometers.info/coronavirus/coronavirus-death-rate/</a:t>
            </a:r>
            <a:endParaRPr i="1" sz="1151">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i="1" sz="1151">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800">
              <a:solidFill>
                <a:srgbClr val="59595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nvSpPr>
        <p:spPr>
          <a:xfrm>
            <a:off x="160900" y="1083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Introduction</a:t>
            </a:r>
            <a:r>
              <a:rPr lang="en" sz="2800">
                <a:solidFill>
                  <a:schemeClr val="dk1"/>
                </a:solidFill>
                <a:latin typeface="Times New Roman"/>
                <a:ea typeface="Times New Roman"/>
                <a:cs typeface="Times New Roman"/>
                <a:sym typeface="Times New Roman"/>
              </a:rPr>
              <a:t> - Background and Motivation  </a:t>
            </a:r>
            <a:r>
              <a:rPr lang="en" sz="2800">
                <a:latin typeface="Times New Roman"/>
                <a:ea typeface="Times New Roman"/>
                <a:cs typeface="Times New Roman"/>
                <a:sym typeface="Times New Roman"/>
              </a:rPr>
              <a:t>  </a:t>
            </a:r>
            <a:endParaRPr sz="2800">
              <a:solidFill>
                <a:srgbClr val="000000"/>
              </a:solidFill>
              <a:latin typeface="Times New Roman"/>
              <a:ea typeface="Times New Roman"/>
              <a:cs typeface="Times New Roman"/>
              <a:sym typeface="Times New Roman"/>
            </a:endParaRPr>
          </a:p>
        </p:txBody>
      </p:sp>
      <p:sp>
        <p:nvSpPr>
          <p:cNvPr id="78" name="Google Shape;78;p15"/>
          <p:cNvSpPr txBox="1"/>
          <p:nvPr/>
        </p:nvSpPr>
        <p:spPr>
          <a:xfrm>
            <a:off x="311700" y="7894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2300">
                <a:latin typeface="Times New Roman"/>
                <a:ea typeface="Times New Roman"/>
                <a:cs typeface="Times New Roman"/>
                <a:sym typeface="Times New Roman"/>
              </a:rPr>
              <a:t>Q: What good is a dashboard ? </a:t>
            </a:r>
            <a:endParaRPr sz="2300">
              <a:solidFill>
                <a:srgbClr val="000000"/>
              </a:solidFill>
              <a:latin typeface="Times New Roman"/>
              <a:ea typeface="Times New Roman"/>
              <a:cs typeface="Times New Roman"/>
              <a:sym typeface="Times New Roman"/>
            </a:endParaRPr>
          </a:p>
        </p:txBody>
      </p:sp>
      <p:sp>
        <p:nvSpPr>
          <p:cNvPr id="79" name="Google Shape;79;p15"/>
          <p:cNvSpPr txBox="1"/>
          <p:nvPr/>
        </p:nvSpPr>
        <p:spPr>
          <a:xfrm>
            <a:off x="311700" y="1180962"/>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018"/>
              <a:buNone/>
            </a:pPr>
            <a:r>
              <a:rPr b="1" lang="en" sz="2312">
                <a:latin typeface="Times New Roman"/>
                <a:ea typeface="Times New Roman"/>
                <a:cs typeface="Times New Roman"/>
                <a:sym typeface="Times New Roman"/>
              </a:rPr>
              <a:t>A: Humans understand and remember visual information better</a:t>
            </a:r>
            <a:endParaRPr b="1" sz="2312">
              <a:solidFill>
                <a:srgbClr val="000000"/>
              </a:solidFill>
              <a:latin typeface="Times New Roman"/>
              <a:ea typeface="Times New Roman"/>
              <a:cs typeface="Times New Roman"/>
              <a:sym typeface="Times New Roman"/>
            </a:endParaRPr>
          </a:p>
        </p:txBody>
      </p:sp>
      <p:pic>
        <p:nvPicPr>
          <p:cNvPr id="80" name="Google Shape;80;p15"/>
          <p:cNvPicPr preferRelativeResize="0"/>
          <p:nvPr/>
        </p:nvPicPr>
        <p:blipFill rotWithShape="1">
          <a:blip r:embed="rId3">
            <a:alphaModFix/>
          </a:blip>
          <a:srcRect b="0" l="0" r="8650" t="0"/>
          <a:stretch/>
        </p:blipFill>
        <p:spPr>
          <a:xfrm>
            <a:off x="5036050" y="2285000"/>
            <a:ext cx="4031749" cy="2652600"/>
          </a:xfrm>
          <a:prstGeom prst="rect">
            <a:avLst/>
          </a:prstGeom>
          <a:noFill/>
          <a:ln cap="flat" cmpd="sng" w="9525">
            <a:solidFill>
              <a:schemeClr val="dk2"/>
            </a:solidFill>
            <a:prstDash val="solid"/>
            <a:round/>
            <a:headEnd len="sm" w="sm" type="none"/>
            <a:tailEnd len="sm" w="sm" type="none"/>
          </a:ln>
        </p:spPr>
      </p:pic>
      <p:sp>
        <p:nvSpPr>
          <p:cNvPr id="81" name="Google Shape;81;p15"/>
          <p:cNvSpPr txBox="1"/>
          <p:nvPr/>
        </p:nvSpPr>
        <p:spPr>
          <a:xfrm>
            <a:off x="5112250" y="2011050"/>
            <a:ext cx="41874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u="sng">
                <a:solidFill>
                  <a:schemeClr val="hlink"/>
                </a:solidFill>
                <a:hlinkClick r:id="rId4"/>
              </a:rPr>
              <a:t>How does COVID-19 compare to other major causes of death? </a:t>
            </a:r>
            <a:endParaRPr i="1" sz="1800" u="sng">
              <a:solidFill>
                <a:schemeClr val="dk2"/>
              </a:solidFill>
            </a:endParaRPr>
          </a:p>
        </p:txBody>
      </p:sp>
      <p:sp>
        <p:nvSpPr>
          <p:cNvPr id="82" name="Google Shape;82;p15"/>
          <p:cNvSpPr txBox="1"/>
          <p:nvPr/>
        </p:nvSpPr>
        <p:spPr>
          <a:xfrm>
            <a:off x="84700" y="2253575"/>
            <a:ext cx="3833100" cy="277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Since late December 2019, COVID-19 has spread rapidly worldwide, with cases rising significantly across different regions. The Americas have been the most affected, reporting the highest number of cases and experiencing a consistent surge over time. South-East Asia and Europe have also faced substantial increases, though at slightly lower levels. Other regions, such as the Eastern Mediterranean, Africa, and the Western Pacific, have reported more moderate but steady growth in cases. ………….</a:t>
            </a:r>
            <a:endParaRPr/>
          </a:p>
        </p:txBody>
      </p:sp>
      <p:sp>
        <p:nvSpPr>
          <p:cNvPr id="83" name="Google Shape;83;p15"/>
          <p:cNvSpPr txBox="1"/>
          <p:nvPr/>
        </p:nvSpPr>
        <p:spPr>
          <a:xfrm>
            <a:off x="4066675" y="3249875"/>
            <a:ext cx="820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rPr>
              <a:t>V/S</a:t>
            </a:r>
            <a:endParaRPr b="1" sz="2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311700" y="292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Literature Review</a:t>
            </a:r>
            <a:endParaRPr sz="2800">
              <a:solidFill>
                <a:srgbClr val="000000"/>
              </a:solidFill>
              <a:latin typeface="Times New Roman"/>
              <a:ea typeface="Times New Roman"/>
              <a:cs typeface="Times New Roman"/>
              <a:sym typeface="Times New Roman"/>
            </a:endParaRPr>
          </a:p>
        </p:txBody>
      </p:sp>
      <p:sp>
        <p:nvSpPr>
          <p:cNvPr id="89" name="Google Shape;89;p16"/>
          <p:cNvSpPr txBox="1"/>
          <p:nvPr/>
        </p:nvSpPr>
        <p:spPr>
          <a:xfrm>
            <a:off x="311700" y="1076275"/>
            <a:ext cx="8520600" cy="3881100"/>
          </a:xfrm>
          <a:prstGeom prst="rect">
            <a:avLst/>
          </a:prstGeom>
          <a:noFill/>
          <a:ln>
            <a:noFill/>
          </a:ln>
        </p:spPr>
        <p:txBody>
          <a:bodyPr anchorCtr="0" anchor="t" bIns="91425" lIns="91425" spcFirstLastPara="1" rIns="91425" wrap="square" tIns="91425">
            <a:normAutofit fontScale="25000" lnSpcReduction="20000"/>
          </a:bodyPr>
          <a:lstStyle/>
          <a:p>
            <a:pPr indent="457200" lvl="0" marL="0" rtl="0" algn="l">
              <a:lnSpc>
                <a:spcPct val="115000"/>
              </a:lnSpc>
              <a:spcBef>
                <a:spcPts val="0"/>
              </a:spcBef>
              <a:spcAft>
                <a:spcPts val="0"/>
              </a:spcAft>
              <a:buNone/>
            </a:pPr>
            <a:r>
              <a:rPr b="1" lang="en" sz="6520">
                <a:solidFill>
                  <a:schemeClr val="dk1"/>
                </a:solidFill>
                <a:latin typeface="Calibri"/>
                <a:ea typeface="Calibri"/>
                <a:cs typeface="Calibri"/>
                <a:sym typeface="Calibri"/>
              </a:rPr>
              <a:t>Relevant Existing Work:</a:t>
            </a:r>
            <a:endParaRPr b="1" sz="6520">
              <a:solidFill>
                <a:schemeClr val="dk1"/>
              </a:solidFill>
              <a:latin typeface="Calibri"/>
              <a:ea typeface="Calibri"/>
              <a:cs typeface="Calibri"/>
              <a:sym typeface="Calibri"/>
            </a:endParaRPr>
          </a:p>
          <a:p>
            <a:pPr indent="-323850" lvl="0" marL="457200" rtl="0" algn="l">
              <a:lnSpc>
                <a:spcPct val="115000"/>
              </a:lnSpc>
              <a:spcBef>
                <a:spcPts val="1200"/>
              </a:spcBef>
              <a:spcAft>
                <a:spcPts val="0"/>
              </a:spcAft>
              <a:buClr>
                <a:schemeClr val="dk1"/>
              </a:buClr>
              <a:buSzPct val="92015"/>
              <a:buFont typeface="Calibri"/>
              <a:buChar char="●"/>
            </a:pPr>
            <a:r>
              <a:rPr lang="en" sz="6520">
                <a:solidFill>
                  <a:schemeClr val="dk1"/>
                </a:solidFill>
                <a:latin typeface="Calibri"/>
                <a:ea typeface="Calibri"/>
                <a:cs typeface="Calibri"/>
                <a:sym typeface="Calibri"/>
              </a:rPr>
              <a:t>Prior studies demonstrated the potential of Big Data technologies for analyzing large-scale healthcare datasets. </a:t>
            </a:r>
            <a:r>
              <a:rPr i="1" lang="en" sz="5671">
                <a:solidFill>
                  <a:schemeClr val="dk1"/>
                </a:solidFill>
                <a:latin typeface="Calibri"/>
                <a:ea typeface="Calibri"/>
                <a:cs typeface="Calibri"/>
                <a:sym typeface="Calibri"/>
              </a:rPr>
              <a:t>[https://data.who.int/dashboards/covid19/cases]</a:t>
            </a:r>
            <a:endParaRPr i="1" sz="5671">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ct val="92015"/>
              <a:buFont typeface="Calibri"/>
              <a:buChar char="●"/>
            </a:pPr>
            <a:r>
              <a:rPr lang="en" sz="6520">
                <a:solidFill>
                  <a:schemeClr val="dk1"/>
                </a:solidFill>
                <a:latin typeface="Calibri"/>
                <a:ea typeface="Calibri"/>
                <a:cs typeface="Calibri"/>
                <a:sym typeface="Calibri"/>
              </a:rPr>
              <a:t>Existing platforms on case-tracking, forecasting, and basic visualizations. However, most of these dashboards have stopped tracking data long ago. </a:t>
            </a:r>
            <a:r>
              <a:rPr i="1" lang="en" sz="5671">
                <a:solidFill>
                  <a:schemeClr val="dk1"/>
                </a:solidFill>
                <a:latin typeface="Calibri"/>
                <a:ea typeface="Calibri"/>
                <a:cs typeface="Calibri"/>
                <a:sym typeface="Calibri"/>
              </a:rPr>
              <a:t>[https://coronavirus.jhu.edu/map.html]</a:t>
            </a:r>
            <a:endParaRPr i="1" sz="5671">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ct val="92015"/>
              <a:buFont typeface="Calibri"/>
              <a:buChar char="●"/>
            </a:pPr>
            <a:r>
              <a:rPr lang="en" sz="6520">
                <a:solidFill>
                  <a:schemeClr val="dk1"/>
                </a:solidFill>
                <a:latin typeface="Calibri"/>
                <a:ea typeface="Calibri"/>
                <a:cs typeface="Calibri"/>
                <a:sym typeface="Calibri"/>
              </a:rPr>
              <a:t>There are many articles and reports talking about cases and statistics detailing events of covid as it happened. </a:t>
            </a:r>
            <a:r>
              <a:rPr i="1" lang="en" sz="5671">
                <a:solidFill>
                  <a:schemeClr val="dk1"/>
                </a:solidFill>
                <a:latin typeface="Calibri"/>
                <a:ea typeface="Calibri"/>
                <a:cs typeface="Calibri"/>
                <a:sym typeface="Calibri"/>
              </a:rPr>
              <a:t>[https://www.worldometers.info/coronavirus/coronavirus-death-rate/]</a:t>
            </a:r>
            <a:endParaRPr i="1" sz="5671">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i="1" sz="5671">
              <a:solidFill>
                <a:schemeClr val="dk1"/>
              </a:solidFill>
              <a:latin typeface="Calibri"/>
              <a:ea typeface="Calibri"/>
              <a:cs typeface="Calibri"/>
              <a:sym typeface="Calibri"/>
            </a:endParaRPr>
          </a:p>
          <a:p>
            <a:pPr indent="457200" lvl="0" marL="0" rtl="0" algn="l">
              <a:lnSpc>
                <a:spcPct val="115000"/>
              </a:lnSpc>
              <a:spcBef>
                <a:spcPts val="1200"/>
              </a:spcBef>
              <a:spcAft>
                <a:spcPts val="0"/>
              </a:spcAft>
              <a:buNone/>
            </a:pPr>
            <a:r>
              <a:rPr b="1" lang="en" sz="6520">
                <a:solidFill>
                  <a:schemeClr val="dk1"/>
                </a:solidFill>
                <a:latin typeface="Calibri"/>
                <a:ea typeface="Calibri"/>
                <a:cs typeface="Calibri"/>
                <a:sym typeface="Calibri"/>
              </a:rPr>
              <a:t>Novelty of our project:</a:t>
            </a:r>
            <a:endParaRPr b="1" sz="6520">
              <a:solidFill>
                <a:schemeClr val="dk1"/>
              </a:solidFill>
              <a:latin typeface="Calibri"/>
              <a:ea typeface="Calibri"/>
              <a:cs typeface="Calibri"/>
              <a:sym typeface="Calibri"/>
            </a:endParaRPr>
          </a:p>
          <a:p>
            <a:pPr indent="-332114" lvl="0" marL="457200" rtl="0" algn="l">
              <a:lnSpc>
                <a:spcPct val="115000"/>
              </a:lnSpc>
              <a:spcBef>
                <a:spcPts val="1200"/>
              </a:spcBef>
              <a:spcAft>
                <a:spcPts val="0"/>
              </a:spcAft>
              <a:buClr>
                <a:schemeClr val="dk1"/>
              </a:buClr>
              <a:buSzPct val="100000"/>
              <a:buFont typeface="Calibri"/>
              <a:buChar char="●"/>
            </a:pPr>
            <a:r>
              <a:rPr lang="en" sz="6520">
                <a:solidFill>
                  <a:schemeClr val="dk1"/>
                </a:solidFill>
                <a:latin typeface="Calibri"/>
                <a:ea typeface="Calibri"/>
                <a:cs typeface="Calibri"/>
                <a:sym typeface="Calibri"/>
              </a:rPr>
              <a:t>Our project introduces a scalable platform capable to handling large datasets, using Hadoop, Spark, and Hive.</a:t>
            </a:r>
            <a:endParaRPr sz="6520">
              <a:solidFill>
                <a:schemeClr val="dk1"/>
              </a:solidFill>
              <a:latin typeface="Calibri"/>
              <a:ea typeface="Calibri"/>
              <a:cs typeface="Calibri"/>
              <a:sym typeface="Calibri"/>
            </a:endParaRPr>
          </a:p>
          <a:p>
            <a:pPr indent="-332114" lvl="0" marL="457200" rtl="0" algn="l">
              <a:lnSpc>
                <a:spcPct val="115000"/>
              </a:lnSpc>
              <a:spcBef>
                <a:spcPts val="0"/>
              </a:spcBef>
              <a:spcAft>
                <a:spcPts val="0"/>
              </a:spcAft>
              <a:buClr>
                <a:schemeClr val="dk1"/>
              </a:buClr>
              <a:buSzPct val="100000"/>
              <a:buFont typeface="Calibri"/>
              <a:buChar char="●"/>
            </a:pPr>
            <a:r>
              <a:rPr lang="en" sz="6520">
                <a:solidFill>
                  <a:schemeClr val="dk1"/>
                </a:solidFill>
                <a:latin typeface="Calibri"/>
                <a:ea typeface="Calibri"/>
                <a:cs typeface="Calibri"/>
                <a:sym typeface="Calibri"/>
              </a:rPr>
              <a:t>Focused on interactive visualizations for actionable insights, beyond static reporting.</a:t>
            </a:r>
            <a:endParaRPr sz="6520">
              <a:solidFill>
                <a:schemeClr val="dk1"/>
              </a:solidFill>
              <a:latin typeface="Calibri"/>
              <a:ea typeface="Calibri"/>
              <a:cs typeface="Calibri"/>
              <a:sym typeface="Calibri"/>
            </a:endParaRPr>
          </a:p>
          <a:p>
            <a:pPr indent="-332114" lvl="0" marL="457200" rtl="0" algn="l">
              <a:lnSpc>
                <a:spcPct val="115000"/>
              </a:lnSpc>
              <a:spcBef>
                <a:spcPts val="0"/>
              </a:spcBef>
              <a:spcAft>
                <a:spcPts val="0"/>
              </a:spcAft>
              <a:buClr>
                <a:schemeClr val="dk1"/>
              </a:buClr>
              <a:buSzPct val="100000"/>
              <a:buFont typeface="Calibri"/>
              <a:buChar char="●"/>
            </a:pPr>
            <a:r>
              <a:rPr lang="en" sz="6520">
                <a:solidFill>
                  <a:schemeClr val="dk1"/>
                </a:solidFill>
                <a:latin typeface="Calibri"/>
                <a:ea typeface="Calibri"/>
                <a:cs typeface="Calibri"/>
                <a:sym typeface="Calibri"/>
              </a:rPr>
              <a:t>New Visualizations including correlation heatmaps and pie charts. </a:t>
            </a:r>
            <a:endParaRPr sz="2400">
              <a:solidFill>
                <a:srgbClr val="595959"/>
              </a:solidFill>
              <a:latin typeface="Calibri"/>
              <a:ea typeface="Calibri"/>
              <a:cs typeface="Calibri"/>
              <a:sym typeface="Calibri"/>
            </a:endParaRPr>
          </a:p>
        </p:txBody>
      </p:sp>
      <p:pic>
        <p:nvPicPr>
          <p:cNvPr id="90" name="Google Shape;90;p16"/>
          <p:cNvPicPr preferRelativeResize="0"/>
          <p:nvPr/>
        </p:nvPicPr>
        <p:blipFill>
          <a:blip r:embed="rId3">
            <a:alphaModFix/>
          </a:blip>
          <a:stretch>
            <a:fillRect/>
          </a:stretch>
        </p:blipFill>
        <p:spPr>
          <a:xfrm>
            <a:off x="311700" y="1076275"/>
            <a:ext cx="446075" cy="446075"/>
          </a:xfrm>
          <a:prstGeom prst="rect">
            <a:avLst/>
          </a:prstGeom>
          <a:noFill/>
          <a:ln>
            <a:noFill/>
          </a:ln>
        </p:spPr>
      </p:pic>
      <p:pic>
        <p:nvPicPr>
          <p:cNvPr id="91" name="Google Shape;91;p16"/>
          <p:cNvPicPr preferRelativeResize="0"/>
          <p:nvPr/>
        </p:nvPicPr>
        <p:blipFill>
          <a:blip r:embed="rId4">
            <a:alphaModFix/>
          </a:blip>
          <a:stretch>
            <a:fillRect/>
          </a:stretch>
        </p:blipFill>
        <p:spPr>
          <a:xfrm>
            <a:off x="248375" y="3130248"/>
            <a:ext cx="572700"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ctrTitle"/>
          </p:nvPr>
        </p:nvSpPr>
        <p:spPr>
          <a:xfrm>
            <a:off x="273200" y="2116350"/>
            <a:ext cx="8520600" cy="91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solidFill>
                  <a:srgbClr val="1C4587"/>
                </a:solidFill>
                <a:latin typeface="Times New Roman"/>
                <a:ea typeface="Times New Roman"/>
                <a:cs typeface="Times New Roman"/>
                <a:sym typeface="Times New Roman"/>
              </a:rPr>
              <a:t>Methodology</a:t>
            </a:r>
            <a:endParaRPr sz="4000">
              <a:solidFill>
                <a:srgbClr val="1C4587"/>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311700" y="1117797"/>
            <a:ext cx="546001" cy="545999"/>
          </a:xfrm>
          <a:prstGeom prst="rect">
            <a:avLst/>
          </a:prstGeom>
          <a:noFill/>
          <a:ln>
            <a:noFill/>
          </a:ln>
        </p:spPr>
      </p:pic>
      <p:pic>
        <p:nvPicPr>
          <p:cNvPr id="102" name="Google Shape;102;p18"/>
          <p:cNvPicPr preferRelativeResize="0"/>
          <p:nvPr/>
        </p:nvPicPr>
        <p:blipFill>
          <a:blip r:embed="rId4">
            <a:alphaModFix/>
          </a:blip>
          <a:stretch>
            <a:fillRect/>
          </a:stretch>
        </p:blipFill>
        <p:spPr>
          <a:xfrm>
            <a:off x="857700" y="2794363"/>
            <a:ext cx="1636675" cy="541507"/>
          </a:xfrm>
          <a:prstGeom prst="rect">
            <a:avLst/>
          </a:prstGeom>
          <a:noFill/>
          <a:ln cap="flat" cmpd="sng" w="9525">
            <a:solidFill>
              <a:schemeClr val="dk2"/>
            </a:solidFill>
            <a:prstDash val="dot"/>
            <a:round/>
            <a:headEnd len="sm" w="sm" type="none"/>
            <a:tailEnd len="sm" w="sm" type="none"/>
          </a:ln>
        </p:spPr>
      </p:pic>
      <p:pic>
        <p:nvPicPr>
          <p:cNvPr id="103" name="Google Shape;103;p18"/>
          <p:cNvPicPr preferRelativeResize="0"/>
          <p:nvPr/>
        </p:nvPicPr>
        <p:blipFill>
          <a:blip r:embed="rId5">
            <a:alphaModFix/>
          </a:blip>
          <a:stretch>
            <a:fillRect/>
          </a:stretch>
        </p:blipFill>
        <p:spPr>
          <a:xfrm>
            <a:off x="311688" y="3900800"/>
            <a:ext cx="1985730" cy="716250"/>
          </a:xfrm>
          <a:prstGeom prst="rect">
            <a:avLst/>
          </a:prstGeom>
          <a:noFill/>
          <a:ln cap="flat" cmpd="sng" w="9525">
            <a:solidFill>
              <a:schemeClr val="dk2"/>
            </a:solidFill>
            <a:prstDash val="dot"/>
            <a:round/>
            <a:headEnd len="sm" w="sm" type="none"/>
            <a:tailEnd len="sm" w="sm" type="none"/>
          </a:ln>
        </p:spPr>
      </p:pic>
      <p:pic>
        <p:nvPicPr>
          <p:cNvPr id="104" name="Google Shape;104;p18"/>
          <p:cNvPicPr preferRelativeResize="0"/>
          <p:nvPr/>
        </p:nvPicPr>
        <p:blipFill rotWithShape="1">
          <a:blip r:embed="rId6">
            <a:alphaModFix/>
          </a:blip>
          <a:srcRect b="8750" l="0" r="0" t="0"/>
          <a:stretch/>
        </p:blipFill>
        <p:spPr>
          <a:xfrm>
            <a:off x="5466625" y="3526799"/>
            <a:ext cx="2852776" cy="1464250"/>
          </a:xfrm>
          <a:prstGeom prst="rect">
            <a:avLst/>
          </a:prstGeom>
          <a:noFill/>
          <a:ln>
            <a:noFill/>
          </a:ln>
        </p:spPr>
      </p:pic>
      <p:grpSp>
        <p:nvGrpSpPr>
          <p:cNvPr id="105" name="Google Shape;105;p18"/>
          <p:cNvGrpSpPr/>
          <p:nvPr/>
        </p:nvGrpSpPr>
        <p:grpSpPr>
          <a:xfrm>
            <a:off x="3218169" y="2256453"/>
            <a:ext cx="1188364" cy="1272579"/>
            <a:chOff x="3752225" y="1233800"/>
            <a:chExt cx="1809600" cy="2031900"/>
          </a:xfrm>
        </p:grpSpPr>
        <p:pic>
          <p:nvPicPr>
            <p:cNvPr id="106" name="Google Shape;106;p18"/>
            <p:cNvPicPr preferRelativeResize="0"/>
            <p:nvPr/>
          </p:nvPicPr>
          <p:blipFill>
            <a:blip r:embed="rId7">
              <a:alphaModFix/>
            </a:blip>
            <a:stretch>
              <a:fillRect/>
            </a:stretch>
          </p:blipFill>
          <p:spPr>
            <a:xfrm>
              <a:off x="4197350" y="1442725"/>
              <a:ext cx="919330" cy="827399"/>
            </a:xfrm>
            <a:prstGeom prst="rect">
              <a:avLst/>
            </a:prstGeom>
            <a:noFill/>
            <a:ln>
              <a:noFill/>
            </a:ln>
          </p:spPr>
        </p:pic>
        <p:pic>
          <p:nvPicPr>
            <p:cNvPr id="107" name="Google Shape;107;p18"/>
            <p:cNvPicPr preferRelativeResize="0"/>
            <p:nvPr/>
          </p:nvPicPr>
          <p:blipFill rotWithShape="1">
            <a:blip r:embed="rId8">
              <a:alphaModFix/>
            </a:blip>
            <a:srcRect b="14064" l="22494" r="23146" t="14507"/>
            <a:stretch/>
          </p:blipFill>
          <p:spPr>
            <a:xfrm>
              <a:off x="4107738" y="2297425"/>
              <a:ext cx="1257325" cy="827400"/>
            </a:xfrm>
            <a:prstGeom prst="rect">
              <a:avLst/>
            </a:prstGeom>
            <a:noFill/>
            <a:ln>
              <a:noFill/>
            </a:ln>
          </p:spPr>
        </p:pic>
        <p:sp>
          <p:nvSpPr>
            <p:cNvPr id="108" name="Google Shape;108;p18"/>
            <p:cNvSpPr/>
            <p:nvPr/>
          </p:nvSpPr>
          <p:spPr>
            <a:xfrm>
              <a:off x="3752225" y="1233800"/>
              <a:ext cx="1809600" cy="20319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9" name="Google Shape;109;p18"/>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Workflow </a:t>
            </a:r>
            <a:endParaRPr sz="2800">
              <a:solidFill>
                <a:srgbClr val="000000"/>
              </a:solidFill>
              <a:highlight>
                <a:srgbClr val="C9DAF8"/>
              </a:highlight>
              <a:latin typeface="Times New Roman"/>
              <a:ea typeface="Times New Roman"/>
              <a:cs typeface="Times New Roman"/>
              <a:sym typeface="Times New Roman"/>
            </a:endParaRPr>
          </a:p>
        </p:txBody>
      </p:sp>
      <p:sp>
        <p:nvSpPr>
          <p:cNvPr id="110" name="Google Shape;110;p18"/>
          <p:cNvSpPr txBox="1"/>
          <p:nvPr/>
        </p:nvSpPr>
        <p:spPr>
          <a:xfrm>
            <a:off x="156000" y="1663797"/>
            <a:ext cx="85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News API</a:t>
            </a:r>
            <a:endParaRPr sz="1200">
              <a:solidFill>
                <a:schemeClr val="dk2"/>
              </a:solidFill>
            </a:endParaRPr>
          </a:p>
        </p:txBody>
      </p:sp>
      <p:sp>
        <p:nvSpPr>
          <p:cNvPr id="111" name="Google Shape;111;p18"/>
          <p:cNvSpPr txBox="1"/>
          <p:nvPr/>
        </p:nvSpPr>
        <p:spPr>
          <a:xfrm>
            <a:off x="1563913" y="1663800"/>
            <a:ext cx="118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Covid dataset</a:t>
            </a:r>
            <a:endParaRPr sz="1200">
              <a:solidFill>
                <a:schemeClr val="dk2"/>
              </a:solidFill>
            </a:endParaRPr>
          </a:p>
        </p:txBody>
      </p:sp>
      <p:grpSp>
        <p:nvGrpSpPr>
          <p:cNvPr id="112" name="Google Shape;112;p18"/>
          <p:cNvGrpSpPr/>
          <p:nvPr/>
        </p:nvGrpSpPr>
        <p:grpSpPr>
          <a:xfrm>
            <a:off x="1559247" y="1071547"/>
            <a:ext cx="1197625" cy="638512"/>
            <a:chOff x="1559247" y="1071547"/>
            <a:chExt cx="1197625" cy="638512"/>
          </a:xfrm>
        </p:grpSpPr>
        <p:pic>
          <p:nvPicPr>
            <p:cNvPr id="113" name="Google Shape;113;p18"/>
            <p:cNvPicPr preferRelativeResize="0"/>
            <p:nvPr/>
          </p:nvPicPr>
          <p:blipFill>
            <a:blip r:embed="rId9">
              <a:alphaModFix/>
            </a:blip>
            <a:stretch>
              <a:fillRect/>
            </a:stretch>
          </p:blipFill>
          <p:spPr>
            <a:xfrm>
              <a:off x="1559247" y="1071547"/>
              <a:ext cx="638500" cy="638500"/>
            </a:xfrm>
            <a:prstGeom prst="rect">
              <a:avLst/>
            </a:prstGeom>
            <a:noFill/>
            <a:ln>
              <a:noFill/>
            </a:ln>
          </p:spPr>
        </p:pic>
        <p:pic>
          <p:nvPicPr>
            <p:cNvPr id="114" name="Google Shape;114;p18"/>
            <p:cNvPicPr preferRelativeResize="0"/>
            <p:nvPr/>
          </p:nvPicPr>
          <p:blipFill>
            <a:blip r:embed="rId9">
              <a:alphaModFix/>
            </a:blip>
            <a:stretch>
              <a:fillRect/>
            </a:stretch>
          </p:blipFill>
          <p:spPr>
            <a:xfrm>
              <a:off x="1834147" y="1071547"/>
              <a:ext cx="638500" cy="638500"/>
            </a:xfrm>
            <a:prstGeom prst="rect">
              <a:avLst/>
            </a:prstGeom>
            <a:noFill/>
            <a:ln>
              <a:noFill/>
            </a:ln>
          </p:spPr>
        </p:pic>
        <p:pic>
          <p:nvPicPr>
            <p:cNvPr id="115" name="Google Shape;115;p18"/>
            <p:cNvPicPr preferRelativeResize="0"/>
            <p:nvPr/>
          </p:nvPicPr>
          <p:blipFill>
            <a:blip r:embed="rId9">
              <a:alphaModFix/>
            </a:blip>
            <a:stretch>
              <a:fillRect/>
            </a:stretch>
          </p:blipFill>
          <p:spPr>
            <a:xfrm>
              <a:off x="2118372" y="1071560"/>
              <a:ext cx="638500" cy="638500"/>
            </a:xfrm>
            <a:prstGeom prst="rect">
              <a:avLst/>
            </a:prstGeom>
            <a:noFill/>
            <a:ln>
              <a:noFill/>
            </a:ln>
          </p:spPr>
        </p:pic>
      </p:grpSp>
      <p:cxnSp>
        <p:nvCxnSpPr>
          <p:cNvPr id="116" name="Google Shape;116;p18"/>
          <p:cNvCxnSpPr>
            <a:stCxn id="110" idx="2"/>
          </p:cNvCxnSpPr>
          <p:nvPr/>
        </p:nvCxnSpPr>
        <p:spPr>
          <a:xfrm flipH="1">
            <a:off x="577200" y="1995897"/>
            <a:ext cx="7500" cy="1793700"/>
          </a:xfrm>
          <a:prstGeom prst="straightConnector1">
            <a:avLst/>
          </a:prstGeom>
          <a:noFill/>
          <a:ln cap="flat" cmpd="sng" w="28575">
            <a:solidFill>
              <a:schemeClr val="dk2"/>
            </a:solidFill>
            <a:prstDash val="solid"/>
            <a:round/>
            <a:headEnd len="med" w="med" type="none"/>
            <a:tailEnd len="med" w="med" type="triangle"/>
          </a:ln>
        </p:spPr>
      </p:cxnSp>
      <p:cxnSp>
        <p:nvCxnSpPr>
          <p:cNvPr id="117" name="Google Shape;117;p18"/>
          <p:cNvCxnSpPr>
            <a:stCxn id="111" idx="2"/>
            <a:endCxn id="102" idx="0"/>
          </p:cNvCxnSpPr>
          <p:nvPr/>
        </p:nvCxnSpPr>
        <p:spPr>
          <a:xfrm rot="5400000">
            <a:off x="1517713" y="2154150"/>
            <a:ext cx="798600" cy="482100"/>
          </a:xfrm>
          <a:prstGeom prst="bentConnector3">
            <a:avLst>
              <a:gd fmla="val 49991" name="adj1"/>
            </a:avLst>
          </a:prstGeom>
          <a:noFill/>
          <a:ln cap="flat" cmpd="sng" w="28575">
            <a:solidFill>
              <a:schemeClr val="dk2"/>
            </a:solidFill>
            <a:prstDash val="solid"/>
            <a:round/>
            <a:headEnd len="med" w="med" type="none"/>
            <a:tailEnd len="med" w="med" type="stealth"/>
          </a:ln>
        </p:spPr>
      </p:cxnSp>
      <p:cxnSp>
        <p:nvCxnSpPr>
          <p:cNvPr id="118" name="Google Shape;118;p18"/>
          <p:cNvCxnSpPr>
            <a:stCxn id="102" idx="2"/>
            <a:endCxn id="103" idx="0"/>
          </p:cNvCxnSpPr>
          <p:nvPr/>
        </p:nvCxnSpPr>
        <p:spPr>
          <a:xfrm rot="5400000">
            <a:off x="1207887" y="3432620"/>
            <a:ext cx="564900" cy="37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119" name="Google Shape;119;p18"/>
          <p:cNvCxnSpPr>
            <a:stCxn id="108" idx="2"/>
            <a:endCxn id="102" idx="3"/>
          </p:cNvCxnSpPr>
          <p:nvPr/>
        </p:nvCxnSpPr>
        <p:spPr>
          <a:xfrm flipH="1">
            <a:off x="2494269" y="2892742"/>
            <a:ext cx="723900" cy="172500"/>
          </a:xfrm>
          <a:prstGeom prst="bentConnector3">
            <a:avLst>
              <a:gd fmla="val 49993" name="adj1"/>
            </a:avLst>
          </a:prstGeom>
          <a:noFill/>
          <a:ln cap="flat" cmpd="sng" w="28575">
            <a:solidFill>
              <a:schemeClr val="dk2"/>
            </a:solidFill>
            <a:prstDash val="solid"/>
            <a:round/>
            <a:headEnd len="med" w="med" type="triangle"/>
            <a:tailEnd len="med" w="med" type="triangle"/>
          </a:ln>
        </p:spPr>
      </p:cxnSp>
      <p:grpSp>
        <p:nvGrpSpPr>
          <p:cNvPr id="120" name="Google Shape;120;p18"/>
          <p:cNvGrpSpPr/>
          <p:nvPr/>
        </p:nvGrpSpPr>
        <p:grpSpPr>
          <a:xfrm>
            <a:off x="2976375" y="4018188"/>
            <a:ext cx="1636675" cy="792525"/>
            <a:chOff x="2735288" y="3980100"/>
            <a:chExt cx="1636675" cy="792525"/>
          </a:xfrm>
        </p:grpSpPr>
        <p:pic>
          <p:nvPicPr>
            <p:cNvPr id="121" name="Google Shape;121;p18"/>
            <p:cNvPicPr preferRelativeResize="0"/>
            <p:nvPr/>
          </p:nvPicPr>
          <p:blipFill>
            <a:blip r:embed="rId10">
              <a:alphaModFix/>
            </a:blip>
            <a:stretch>
              <a:fillRect/>
            </a:stretch>
          </p:blipFill>
          <p:spPr>
            <a:xfrm>
              <a:off x="2735288" y="4226625"/>
              <a:ext cx="1636675" cy="546000"/>
            </a:xfrm>
            <a:prstGeom prst="rect">
              <a:avLst/>
            </a:prstGeom>
            <a:noFill/>
            <a:ln>
              <a:noFill/>
            </a:ln>
          </p:spPr>
        </p:pic>
        <p:pic>
          <p:nvPicPr>
            <p:cNvPr id="122" name="Google Shape;122;p18"/>
            <p:cNvPicPr preferRelativeResize="0"/>
            <p:nvPr/>
          </p:nvPicPr>
          <p:blipFill rotWithShape="1">
            <a:blip r:embed="rId11">
              <a:alphaModFix/>
            </a:blip>
            <a:srcRect b="0" l="0" r="50423" t="0"/>
            <a:stretch/>
          </p:blipFill>
          <p:spPr>
            <a:xfrm>
              <a:off x="3200538" y="3980100"/>
              <a:ext cx="706199" cy="334790"/>
            </a:xfrm>
            <a:prstGeom prst="rect">
              <a:avLst/>
            </a:prstGeom>
            <a:noFill/>
            <a:ln>
              <a:noFill/>
            </a:ln>
          </p:spPr>
        </p:pic>
      </p:grpSp>
      <p:cxnSp>
        <p:nvCxnSpPr>
          <p:cNvPr id="123" name="Google Shape;123;p18"/>
          <p:cNvCxnSpPr>
            <a:stCxn id="103" idx="3"/>
            <a:endCxn id="121" idx="1"/>
          </p:cNvCxnSpPr>
          <p:nvPr/>
        </p:nvCxnSpPr>
        <p:spPr>
          <a:xfrm>
            <a:off x="2297417" y="4258925"/>
            <a:ext cx="678900" cy="278700"/>
          </a:xfrm>
          <a:prstGeom prst="bentConnector3">
            <a:avLst>
              <a:gd fmla="val 50004" name="adj1"/>
            </a:avLst>
          </a:prstGeom>
          <a:noFill/>
          <a:ln cap="flat" cmpd="sng" w="28575">
            <a:solidFill>
              <a:schemeClr val="dk2"/>
            </a:solidFill>
            <a:prstDash val="solid"/>
            <a:round/>
            <a:headEnd len="med" w="med" type="triangle"/>
            <a:tailEnd len="med" w="med" type="triangle"/>
          </a:ln>
        </p:spPr>
      </p:cxnSp>
      <p:cxnSp>
        <p:nvCxnSpPr>
          <p:cNvPr id="124" name="Google Shape;124;p18"/>
          <p:cNvCxnSpPr>
            <a:stCxn id="104" idx="1"/>
          </p:cNvCxnSpPr>
          <p:nvPr/>
        </p:nvCxnSpPr>
        <p:spPr>
          <a:xfrm rot="10800000">
            <a:off x="4450825" y="4258925"/>
            <a:ext cx="1015800" cy="0"/>
          </a:xfrm>
          <a:prstGeom prst="straightConnector1">
            <a:avLst/>
          </a:prstGeom>
          <a:noFill/>
          <a:ln cap="flat" cmpd="sng" w="28575">
            <a:solidFill>
              <a:schemeClr val="dk2"/>
            </a:solidFill>
            <a:prstDash val="solid"/>
            <a:round/>
            <a:headEnd len="med" w="med" type="triangle"/>
            <a:tailEnd len="med" w="med" type="triangle"/>
          </a:ln>
        </p:spPr>
      </p:cxnSp>
      <p:sp>
        <p:nvSpPr>
          <p:cNvPr id="125" name="Google Shape;125;p18"/>
          <p:cNvSpPr/>
          <p:nvPr/>
        </p:nvSpPr>
        <p:spPr>
          <a:xfrm>
            <a:off x="132725" y="868675"/>
            <a:ext cx="2852700" cy="1127100"/>
          </a:xfrm>
          <a:prstGeom prst="rect">
            <a:avLst/>
          </a:prstGeom>
          <a:noFill/>
          <a:ln cap="flat" cmpd="sng" w="19050">
            <a:solidFill>
              <a:srgbClr val="A4C2F4"/>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8"/>
          <p:cNvSpPr/>
          <p:nvPr/>
        </p:nvSpPr>
        <p:spPr>
          <a:xfrm>
            <a:off x="553875" y="2312050"/>
            <a:ext cx="2244300" cy="1272600"/>
          </a:xfrm>
          <a:prstGeom prst="rect">
            <a:avLst/>
          </a:prstGeom>
          <a:noFill/>
          <a:ln cap="flat" cmpd="sng" w="19050">
            <a:solidFill>
              <a:srgbClr val="B6D7A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8"/>
          <p:cNvSpPr/>
          <p:nvPr/>
        </p:nvSpPr>
        <p:spPr>
          <a:xfrm>
            <a:off x="3032350" y="2132250"/>
            <a:ext cx="1560000" cy="1521000"/>
          </a:xfrm>
          <a:prstGeom prst="rect">
            <a:avLst/>
          </a:prstGeom>
          <a:noFill/>
          <a:ln cap="flat" cmpd="sng" w="19050">
            <a:solidFill>
              <a:srgbClr val="B4A7D6"/>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8"/>
          <p:cNvSpPr/>
          <p:nvPr/>
        </p:nvSpPr>
        <p:spPr>
          <a:xfrm>
            <a:off x="156000" y="3789600"/>
            <a:ext cx="4365900" cy="1021200"/>
          </a:xfrm>
          <a:prstGeom prst="rect">
            <a:avLst/>
          </a:prstGeom>
          <a:noFill/>
          <a:ln cap="flat" cmpd="sng" w="19050">
            <a:solidFill>
              <a:srgbClr val="EA9999"/>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txBox="1"/>
          <p:nvPr/>
        </p:nvSpPr>
        <p:spPr>
          <a:xfrm>
            <a:off x="5283600" y="1038450"/>
            <a:ext cx="2852700" cy="1582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Times New Roman"/>
              <a:buAutoNum type="arabicPeriod"/>
            </a:pPr>
            <a:r>
              <a:rPr lang="en" sz="2200">
                <a:solidFill>
                  <a:schemeClr val="dk1"/>
                </a:solidFill>
                <a:highlight>
                  <a:srgbClr val="C9DAF8"/>
                </a:highlight>
                <a:latin typeface="Times New Roman"/>
                <a:ea typeface="Times New Roman"/>
                <a:cs typeface="Times New Roman"/>
                <a:sym typeface="Times New Roman"/>
              </a:rPr>
              <a:t>Data Ingestion</a:t>
            </a:r>
            <a:endParaRPr sz="2200">
              <a:solidFill>
                <a:schemeClr val="dk1"/>
              </a:solidFill>
              <a:highlight>
                <a:srgbClr val="C9DAF8"/>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AutoNum type="arabicPeriod"/>
            </a:pPr>
            <a:r>
              <a:rPr lang="en" sz="2200">
                <a:solidFill>
                  <a:schemeClr val="dk1"/>
                </a:solidFill>
                <a:highlight>
                  <a:srgbClr val="D9EAD3"/>
                </a:highlight>
                <a:latin typeface="Times New Roman"/>
                <a:ea typeface="Times New Roman"/>
                <a:cs typeface="Times New Roman"/>
                <a:sym typeface="Times New Roman"/>
              </a:rPr>
              <a:t>Data Preprocessing</a:t>
            </a:r>
            <a:endParaRPr sz="2200">
              <a:solidFill>
                <a:schemeClr val="dk1"/>
              </a:solidFill>
              <a:highlight>
                <a:srgbClr val="D9EAD3"/>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AutoNum type="arabicPeriod"/>
            </a:pPr>
            <a:r>
              <a:rPr lang="en" sz="2200">
                <a:solidFill>
                  <a:schemeClr val="dk1"/>
                </a:solidFill>
                <a:highlight>
                  <a:srgbClr val="D9D2E9"/>
                </a:highlight>
                <a:latin typeface="Times New Roman"/>
                <a:ea typeface="Times New Roman"/>
                <a:cs typeface="Times New Roman"/>
                <a:sym typeface="Times New Roman"/>
              </a:rPr>
              <a:t>Data Storage</a:t>
            </a:r>
            <a:endParaRPr sz="2200">
              <a:solidFill>
                <a:schemeClr val="dk1"/>
              </a:solidFill>
              <a:highlight>
                <a:srgbClr val="D9D2E9"/>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AutoNum type="arabicPeriod"/>
            </a:pPr>
            <a:r>
              <a:rPr lang="en" sz="2200">
                <a:solidFill>
                  <a:schemeClr val="dk1"/>
                </a:solidFill>
                <a:highlight>
                  <a:srgbClr val="F4CCCC"/>
                </a:highlight>
                <a:latin typeface="Times New Roman"/>
                <a:ea typeface="Times New Roman"/>
                <a:cs typeface="Times New Roman"/>
                <a:sym typeface="Times New Roman"/>
              </a:rPr>
              <a:t>Visualization</a:t>
            </a:r>
            <a:endParaRPr sz="2200">
              <a:solidFill>
                <a:schemeClr val="dk1"/>
              </a:solidFill>
              <a:highlight>
                <a:srgbClr val="D9D2E9"/>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highlight>
                <a:srgbClr val="D9EAD3"/>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311700" y="1117797"/>
            <a:ext cx="546001" cy="545999"/>
          </a:xfrm>
          <a:prstGeom prst="rect">
            <a:avLst/>
          </a:prstGeom>
          <a:noFill/>
          <a:ln>
            <a:noFill/>
          </a:ln>
        </p:spPr>
      </p:pic>
      <p:pic>
        <p:nvPicPr>
          <p:cNvPr id="135" name="Google Shape;135;p19"/>
          <p:cNvPicPr preferRelativeResize="0"/>
          <p:nvPr/>
        </p:nvPicPr>
        <p:blipFill>
          <a:blip r:embed="rId4">
            <a:alphaModFix/>
          </a:blip>
          <a:stretch>
            <a:fillRect/>
          </a:stretch>
        </p:blipFill>
        <p:spPr>
          <a:xfrm>
            <a:off x="857700" y="2794363"/>
            <a:ext cx="1636675" cy="541507"/>
          </a:xfrm>
          <a:prstGeom prst="rect">
            <a:avLst/>
          </a:prstGeom>
          <a:noFill/>
          <a:ln cap="flat" cmpd="sng" w="9525">
            <a:solidFill>
              <a:schemeClr val="dk2"/>
            </a:solidFill>
            <a:prstDash val="dot"/>
            <a:round/>
            <a:headEnd len="sm" w="sm" type="none"/>
            <a:tailEnd len="sm" w="sm" type="none"/>
          </a:ln>
        </p:spPr>
      </p:pic>
      <p:pic>
        <p:nvPicPr>
          <p:cNvPr id="136" name="Google Shape;136;p19"/>
          <p:cNvPicPr preferRelativeResize="0"/>
          <p:nvPr/>
        </p:nvPicPr>
        <p:blipFill>
          <a:blip r:embed="rId5">
            <a:alphaModFix/>
          </a:blip>
          <a:stretch>
            <a:fillRect/>
          </a:stretch>
        </p:blipFill>
        <p:spPr>
          <a:xfrm>
            <a:off x="311688" y="3900800"/>
            <a:ext cx="1985730" cy="716250"/>
          </a:xfrm>
          <a:prstGeom prst="rect">
            <a:avLst/>
          </a:prstGeom>
          <a:noFill/>
          <a:ln cap="flat" cmpd="sng" w="9525">
            <a:solidFill>
              <a:schemeClr val="dk2"/>
            </a:solidFill>
            <a:prstDash val="dot"/>
            <a:round/>
            <a:headEnd len="sm" w="sm" type="none"/>
            <a:tailEnd len="sm" w="sm" type="none"/>
          </a:ln>
        </p:spPr>
      </p:pic>
      <p:pic>
        <p:nvPicPr>
          <p:cNvPr id="137" name="Google Shape;137;p19"/>
          <p:cNvPicPr preferRelativeResize="0"/>
          <p:nvPr/>
        </p:nvPicPr>
        <p:blipFill rotWithShape="1">
          <a:blip r:embed="rId6">
            <a:alphaModFix/>
          </a:blip>
          <a:srcRect b="8750" l="0" r="0" t="0"/>
          <a:stretch/>
        </p:blipFill>
        <p:spPr>
          <a:xfrm>
            <a:off x="5466625" y="3526799"/>
            <a:ext cx="2852776" cy="1464250"/>
          </a:xfrm>
          <a:prstGeom prst="rect">
            <a:avLst/>
          </a:prstGeom>
          <a:noFill/>
          <a:ln>
            <a:noFill/>
          </a:ln>
        </p:spPr>
      </p:pic>
      <p:grpSp>
        <p:nvGrpSpPr>
          <p:cNvPr id="138" name="Google Shape;138;p19"/>
          <p:cNvGrpSpPr/>
          <p:nvPr/>
        </p:nvGrpSpPr>
        <p:grpSpPr>
          <a:xfrm>
            <a:off x="3218169" y="2256453"/>
            <a:ext cx="1188364" cy="1272579"/>
            <a:chOff x="3752225" y="1233800"/>
            <a:chExt cx="1809600" cy="2031900"/>
          </a:xfrm>
        </p:grpSpPr>
        <p:pic>
          <p:nvPicPr>
            <p:cNvPr id="139" name="Google Shape;139;p19"/>
            <p:cNvPicPr preferRelativeResize="0"/>
            <p:nvPr/>
          </p:nvPicPr>
          <p:blipFill>
            <a:blip r:embed="rId7">
              <a:alphaModFix/>
            </a:blip>
            <a:stretch>
              <a:fillRect/>
            </a:stretch>
          </p:blipFill>
          <p:spPr>
            <a:xfrm>
              <a:off x="4197350" y="1442725"/>
              <a:ext cx="919330" cy="827399"/>
            </a:xfrm>
            <a:prstGeom prst="rect">
              <a:avLst/>
            </a:prstGeom>
            <a:noFill/>
            <a:ln>
              <a:noFill/>
            </a:ln>
          </p:spPr>
        </p:pic>
        <p:pic>
          <p:nvPicPr>
            <p:cNvPr id="140" name="Google Shape;140;p19"/>
            <p:cNvPicPr preferRelativeResize="0"/>
            <p:nvPr/>
          </p:nvPicPr>
          <p:blipFill rotWithShape="1">
            <a:blip r:embed="rId8">
              <a:alphaModFix/>
            </a:blip>
            <a:srcRect b="14064" l="22494" r="23146" t="14507"/>
            <a:stretch/>
          </p:blipFill>
          <p:spPr>
            <a:xfrm>
              <a:off x="4107738" y="2297425"/>
              <a:ext cx="1257325" cy="827400"/>
            </a:xfrm>
            <a:prstGeom prst="rect">
              <a:avLst/>
            </a:prstGeom>
            <a:noFill/>
            <a:ln>
              <a:noFill/>
            </a:ln>
          </p:spPr>
        </p:pic>
        <p:sp>
          <p:nvSpPr>
            <p:cNvPr id="141" name="Google Shape;141;p19"/>
            <p:cNvSpPr/>
            <p:nvPr/>
          </p:nvSpPr>
          <p:spPr>
            <a:xfrm>
              <a:off x="3752225" y="1233800"/>
              <a:ext cx="1809600" cy="20319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2" name="Google Shape;142;p19"/>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a:t>
            </a:r>
            <a:r>
              <a:rPr lang="en" sz="2800">
                <a:solidFill>
                  <a:schemeClr val="dk1"/>
                </a:solidFill>
                <a:highlight>
                  <a:srgbClr val="C9DAF8"/>
                </a:highlight>
                <a:latin typeface="Times New Roman"/>
                <a:ea typeface="Times New Roman"/>
                <a:cs typeface="Times New Roman"/>
                <a:sym typeface="Times New Roman"/>
              </a:rPr>
              <a:t>Data Ingestion</a:t>
            </a:r>
            <a:endParaRPr sz="2800">
              <a:solidFill>
                <a:srgbClr val="000000"/>
              </a:solidFill>
              <a:highlight>
                <a:srgbClr val="C9DAF8"/>
              </a:highlight>
              <a:latin typeface="Times New Roman"/>
              <a:ea typeface="Times New Roman"/>
              <a:cs typeface="Times New Roman"/>
              <a:sym typeface="Times New Roman"/>
            </a:endParaRPr>
          </a:p>
        </p:txBody>
      </p:sp>
      <p:sp>
        <p:nvSpPr>
          <p:cNvPr id="143" name="Google Shape;143;p19"/>
          <p:cNvSpPr txBox="1"/>
          <p:nvPr/>
        </p:nvSpPr>
        <p:spPr>
          <a:xfrm>
            <a:off x="156000" y="1663797"/>
            <a:ext cx="85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News API</a:t>
            </a:r>
            <a:endParaRPr sz="1200">
              <a:solidFill>
                <a:schemeClr val="dk2"/>
              </a:solidFill>
            </a:endParaRPr>
          </a:p>
        </p:txBody>
      </p:sp>
      <p:sp>
        <p:nvSpPr>
          <p:cNvPr id="144" name="Google Shape;144;p19"/>
          <p:cNvSpPr txBox="1"/>
          <p:nvPr/>
        </p:nvSpPr>
        <p:spPr>
          <a:xfrm>
            <a:off x="1563913" y="1663800"/>
            <a:ext cx="118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Covid dataset</a:t>
            </a:r>
            <a:endParaRPr sz="1200">
              <a:solidFill>
                <a:schemeClr val="dk2"/>
              </a:solidFill>
            </a:endParaRPr>
          </a:p>
        </p:txBody>
      </p:sp>
      <p:grpSp>
        <p:nvGrpSpPr>
          <p:cNvPr id="145" name="Google Shape;145;p19"/>
          <p:cNvGrpSpPr/>
          <p:nvPr/>
        </p:nvGrpSpPr>
        <p:grpSpPr>
          <a:xfrm>
            <a:off x="1559247" y="1071547"/>
            <a:ext cx="1197625" cy="638512"/>
            <a:chOff x="1559247" y="1071547"/>
            <a:chExt cx="1197625" cy="638512"/>
          </a:xfrm>
        </p:grpSpPr>
        <p:pic>
          <p:nvPicPr>
            <p:cNvPr id="146" name="Google Shape;146;p19"/>
            <p:cNvPicPr preferRelativeResize="0"/>
            <p:nvPr/>
          </p:nvPicPr>
          <p:blipFill>
            <a:blip r:embed="rId9">
              <a:alphaModFix/>
            </a:blip>
            <a:stretch>
              <a:fillRect/>
            </a:stretch>
          </p:blipFill>
          <p:spPr>
            <a:xfrm>
              <a:off x="1559247" y="1071547"/>
              <a:ext cx="638500" cy="638500"/>
            </a:xfrm>
            <a:prstGeom prst="rect">
              <a:avLst/>
            </a:prstGeom>
            <a:noFill/>
            <a:ln>
              <a:noFill/>
            </a:ln>
          </p:spPr>
        </p:pic>
        <p:pic>
          <p:nvPicPr>
            <p:cNvPr id="147" name="Google Shape;147;p19"/>
            <p:cNvPicPr preferRelativeResize="0"/>
            <p:nvPr/>
          </p:nvPicPr>
          <p:blipFill>
            <a:blip r:embed="rId9">
              <a:alphaModFix/>
            </a:blip>
            <a:stretch>
              <a:fillRect/>
            </a:stretch>
          </p:blipFill>
          <p:spPr>
            <a:xfrm>
              <a:off x="1834147" y="1071547"/>
              <a:ext cx="638500" cy="638500"/>
            </a:xfrm>
            <a:prstGeom prst="rect">
              <a:avLst/>
            </a:prstGeom>
            <a:noFill/>
            <a:ln>
              <a:noFill/>
            </a:ln>
          </p:spPr>
        </p:pic>
        <p:pic>
          <p:nvPicPr>
            <p:cNvPr id="148" name="Google Shape;148;p19"/>
            <p:cNvPicPr preferRelativeResize="0"/>
            <p:nvPr/>
          </p:nvPicPr>
          <p:blipFill>
            <a:blip r:embed="rId9">
              <a:alphaModFix/>
            </a:blip>
            <a:stretch>
              <a:fillRect/>
            </a:stretch>
          </p:blipFill>
          <p:spPr>
            <a:xfrm>
              <a:off x="2118372" y="1071560"/>
              <a:ext cx="638500" cy="638500"/>
            </a:xfrm>
            <a:prstGeom prst="rect">
              <a:avLst/>
            </a:prstGeom>
            <a:noFill/>
            <a:ln>
              <a:noFill/>
            </a:ln>
          </p:spPr>
        </p:pic>
      </p:grpSp>
      <p:cxnSp>
        <p:nvCxnSpPr>
          <p:cNvPr id="149" name="Google Shape;149;p19"/>
          <p:cNvCxnSpPr>
            <a:stCxn id="143" idx="2"/>
          </p:cNvCxnSpPr>
          <p:nvPr/>
        </p:nvCxnSpPr>
        <p:spPr>
          <a:xfrm flipH="1">
            <a:off x="577200" y="1995897"/>
            <a:ext cx="7500" cy="1793700"/>
          </a:xfrm>
          <a:prstGeom prst="straightConnector1">
            <a:avLst/>
          </a:prstGeom>
          <a:noFill/>
          <a:ln cap="flat" cmpd="sng" w="28575">
            <a:solidFill>
              <a:schemeClr val="dk2"/>
            </a:solidFill>
            <a:prstDash val="solid"/>
            <a:round/>
            <a:headEnd len="med" w="med" type="none"/>
            <a:tailEnd len="med" w="med" type="triangle"/>
          </a:ln>
        </p:spPr>
      </p:cxnSp>
      <p:cxnSp>
        <p:nvCxnSpPr>
          <p:cNvPr id="150" name="Google Shape;150;p19"/>
          <p:cNvCxnSpPr>
            <a:stCxn id="144" idx="2"/>
            <a:endCxn id="135" idx="0"/>
          </p:cNvCxnSpPr>
          <p:nvPr/>
        </p:nvCxnSpPr>
        <p:spPr>
          <a:xfrm rot="5400000">
            <a:off x="1517713" y="2154150"/>
            <a:ext cx="798600" cy="482100"/>
          </a:xfrm>
          <a:prstGeom prst="bentConnector3">
            <a:avLst>
              <a:gd fmla="val 49991" name="adj1"/>
            </a:avLst>
          </a:prstGeom>
          <a:noFill/>
          <a:ln cap="flat" cmpd="sng" w="28575">
            <a:solidFill>
              <a:schemeClr val="dk2"/>
            </a:solidFill>
            <a:prstDash val="solid"/>
            <a:round/>
            <a:headEnd len="med" w="med" type="none"/>
            <a:tailEnd len="med" w="med" type="stealth"/>
          </a:ln>
        </p:spPr>
      </p:cxnSp>
      <p:cxnSp>
        <p:nvCxnSpPr>
          <p:cNvPr id="151" name="Google Shape;151;p19"/>
          <p:cNvCxnSpPr>
            <a:stCxn id="135" idx="2"/>
            <a:endCxn id="136" idx="0"/>
          </p:cNvCxnSpPr>
          <p:nvPr/>
        </p:nvCxnSpPr>
        <p:spPr>
          <a:xfrm rot="5400000">
            <a:off x="1207887" y="3432620"/>
            <a:ext cx="564900" cy="37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152" name="Google Shape;152;p19"/>
          <p:cNvCxnSpPr>
            <a:stCxn id="141" idx="2"/>
            <a:endCxn id="135" idx="3"/>
          </p:cNvCxnSpPr>
          <p:nvPr/>
        </p:nvCxnSpPr>
        <p:spPr>
          <a:xfrm flipH="1">
            <a:off x="2494269" y="2892742"/>
            <a:ext cx="723900" cy="172500"/>
          </a:xfrm>
          <a:prstGeom prst="bentConnector3">
            <a:avLst>
              <a:gd fmla="val 49993" name="adj1"/>
            </a:avLst>
          </a:prstGeom>
          <a:noFill/>
          <a:ln cap="flat" cmpd="sng" w="28575">
            <a:solidFill>
              <a:schemeClr val="dk2"/>
            </a:solidFill>
            <a:prstDash val="solid"/>
            <a:round/>
            <a:headEnd len="med" w="med" type="triangle"/>
            <a:tailEnd len="med" w="med" type="triangle"/>
          </a:ln>
        </p:spPr>
      </p:cxnSp>
      <p:grpSp>
        <p:nvGrpSpPr>
          <p:cNvPr id="153" name="Google Shape;153;p19"/>
          <p:cNvGrpSpPr/>
          <p:nvPr/>
        </p:nvGrpSpPr>
        <p:grpSpPr>
          <a:xfrm>
            <a:off x="2976375" y="4018188"/>
            <a:ext cx="1636675" cy="792525"/>
            <a:chOff x="2735288" y="3980100"/>
            <a:chExt cx="1636675" cy="792525"/>
          </a:xfrm>
        </p:grpSpPr>
        <p:pic>
          <p:nvPicPr>
            <p:cNvPr id="154" name="Google Shape;154;p19"/>
            <p:cNvPicPr preferRelativeResize="0"/>
            <p:nvPr/>
          </p:nvPicPr>
          <p:blipFill>
            <a:blip r:embed="rId10">
              <a:alphaModFix/>
            </a:blip>
            <a:stretch>
              <a:fillRect/>
            </a:stretch>
          </p:blipFill>
          <p:spPr>
            <a:xfrm>
              <a:off x="2735288" y="4226625"/>
              <a:ext cx="1636675" cy="546000"/>
            </a:xfrm>
            <a:prstGeom prst="rect">
              <a:avLst/>
            </a:prstGeom>
            <a:noFill/>
            <a:ln>
              <a:noFill/>
            </a:ln>
          </p:spPr>
        </p:pic>
        <p:pic>
          <p:nvPicPr>
            <p:cNvPr id="155" name="Google Shape;155;p19"/>
            <p:cNvPicPr preferRelativeResize="0"/>
            <p:nvPr/>
          </p:nvPicPr>
          <p:blipFill rotWithShape="1">
            <a:blip r:embed="rId11">
              <a:alphaModFix/>
            </a:blip>
            <a:srcRect b="0" l="0" r="50423" t="0"/>
            <a:stretch/>
          </p:blipFill>
          <p:spPr>
            <a:xfrm>
              <a:off x="3200538" y="3980100"/>
              <a:ext cx="706199" cy="334790"/>
            </a:xfrm>
            <a:prstGeom prst="rect">
              <a:avLst/>
            </a:prstGeom>
            <a:noFill/>
            <a:ln>
              <a:noFill/>
            </a:ln>
          </p:spPr>
        </p:pic>
      </p:grpSp>
      <p:cxnSp>
        <p:nvCxnSpPr>
          <p:cNvPr id="156" name="Google Shape;156;p19"/>
          <p:cNvCxnSpPr>
            <a:stCxn id="136" idx="3"/>
            <a:endCxn id="154" idx="1"/>
          </p:cNvCxnSpPr>
          <p:nvPr/>
        </p:nvCxnSpPr>
        <p:spPr>
          <a:xfrm>
            <a:off x="2297417" y="4258925"/>
            <a:ext cx="678900" cy="278700"/>
          </a:xfrm>
          <a:prstGeom prst="bentConnector3">
            <a:avLst>
              <a:gd fmla="val 50004" name="adj1"/>
            </a:avLst>
          </a:prstGeom>
          <a:noFill/>
          <a:ln cap="flat" cmpd="sng" w="28575">
            <a:solidFill>
              <a:schemeClr val="dk2"/>
            </a:solidFill>
            <a:prstDash val="solid"/>
            <a:round/>
            <a:headEnd len="med" w="med" type="triangle"/>
            <a:tailEnd len="med" w="med" type="triangle"/>
          </a:ln>
        </p:spPr>
      </p:cxnSp>
      <p:cxnSp>
        <p:nvCxnSpPr>
          <p:cNvPr id="157" name="Google Shape;157;p19"/>
          <p:cNvCxnSpPr>
            <a:stCxn id="137" idx="1"/>
          </p:cNvCxnSpPr>
          <p:nvPr/>
        </p:nvCxnSpPr>
        <p:spPr>
          <a:xfrm rot="10800000">
            <a:off x="4450825" y="4258925"/>
            <a:ext cx="1015800" cy="0"/>
          </a:xfrm>
          <a:prstGeom prst="straightConnector1">
            <a:avLst/>
          </a:prstGeom>
          <a:noFill/>
          <a:ln cap="flat" cmpd="sng" w="28575">
            <a:solidFill>
              <a:schemeClr val="dk2"/>
            </a:solidFill>
            <a:prstDash val="solid"/>
            <a:round/>
            <a:headEnd len="med" w="med" type="triangle"/>
            <a:tailEnd len="med" w="med" type="triangle"/>
          </a:ln>
        </p:spPr>
      </p:cxnSp>
      <p:sp>
        <p:nvSpPr>
          <p:cNvPr id="158" name="Google Shape;158;p19"/>
          <p:cNvSpPr/>
          <p:nvPr/>
        </p:nvSpPr>
        <p:spPr>
          <a:xfrm>
            <a:off x="132725" y="868675"/>
            <a:ext cx="2852700" cy="1127100"/>
          </a:xfrm>
          <a:prstGeom prst="rect">
            <a:avLst/>
          </a:prstGeom>
          <a:noFill/>
          <a:ln cap="flat" cmpd="sng" w="76200">
            <a:solidFill>
              <a:srgbClr val="A4C2F4"/>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19"/>
          <p:cNvSpPr/>
          <p:nvPr/>
        </p:nvSpPr>
        <p:spPr>
          <a:xfrm>
            <a:off x="156000" y="2151225"/>
            <a:ext cx="8444400" cy="2925900"/>
          </a:xfrm>
          <a:prstGeom prst="rect">
            <a:avLst/>
          </a:prstGeom>
          <a:solidFill>
            <a:srgbClr val="FFFFFF">
              <a:alpha val="89940"/>
            </a:srgbClr>
          </a:solidFill>
          <a:ln cap="flat" cmpd="sng" w="9525">
            <a:solidFill>
              <a:schemeClr val="lt1"/>
            </a:solidFill>
            <a:prstDash val="solid"/>
            <a:round/>
            <a:headEnd len="sm" w="sm" type="none"/>
            <a:tailEnd len="sm" w="sm" type="none"/>
          </a:ln>
          <a:effectLst>
            <a:reflection blurRad="0" dir="5400000" dist="38100" endA="0" endPos="30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19"/>
          <p:cNvSpPr/>
          <p:nvPr/>
        </p:nvSpPr>
        <p:spPr>
          <a:xfrm>
            <a:off x="4895225" y="706575"/>
            <a:ext cx="3984300" cy="2629500"/>
          </a:xfrm>
          <a:prstGeom prst="wedgeRectCallout">
            <a:avLst>
              <a:gd fmla="val -97414" name="adj1"/>
              <a:gd fmla="val -23309"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i="1" sz="1100">
              <a:solidFill>
                <a:schemeClr val="dk1"/>
              </a:solidFill>
            </a:endParaRPr>
          </a:p>
          <a:p>
            <a:pPr indent="0" lvl="0" marL="0" marR="0" rtl="0" algn="l">
              <a:lnSpc>
                <a:spcPct val="150000"/>
              </a:lnSpc>
              <a:spcBef>
                <a:spcPts val="0"/>
              </a:spcBef>
              <a:spcAft>
                <a:spcPts val="0"/>
              </a:spcAft>
              <a:buNone/>
            </a:pPr>
            <a:r>
              <a:rPr i="1" lang="en" sz="1100">
                <a:solidFill>
                  <a:schemeClr val="dk1"/>
                </a:solidFill>
              </a:rPr>
              <a:t>Daily CSV files spanning the past three years. Each file includes the following columns:</a:t>
            </a:r>
            <a:endParaRPr i="1" sz="1100">
              <a:solidFill>
                <a:schemeClr val="dk1"/>
              </a:solidFill>
            </a:endParaRPr>
          </a:p>
          <a:p>
            <a:pPr indent="-298450" lvl="0" marL="457200" marR="0" rtl="0" algn="l">
              <a:lnSpc>
                <a:spcPct val="150000"/>
              </a:lnSpc>
              <a:spcBef>
                <a:spcPts val="0"/>
              </a:spcBef>
              <a:spcAft>
                <a:spcPts val="0"/>
              </a:spcAft>
              <a:buClr>
                <a:schemeClr val="dk1"/>
              </a:buClr>
              <a:buSzPts val="1100"/>
              <a:buChar char="-"/>
            </a:pPr>
            <a:r>
              <a:rPr i="1" lang="en" sz="1100">
                <a:solidFill>
                  <a:schemeClr val="dk1"/>
                </a:solidFill>
              </a:rPr>
              <a:t>Country_Region , Last_Update , Lat, Long_ ,Confirmed, Deaths, Recovered, Active , Combined_Key , Incident_Rate, Case_Fatality_Ratio</a:t>
            </a:r>
            <a:endParaRPr i="1" sz="1100">
              <a:solidFill>
                <a:schemeClr val="dk1"/>
              </a:solidFill>
            </a:endParaRPr>
          </a:p>
          <a:p>
            <a:pPr indent="0" lvl="0" marL="0" marR="0" rtl="0" algn="l">
              <a:lnSpc>
                <a:spcPct val="150000"/>
              </a:lnSpc>
              <a:spcBef>
                <a:spcPts val="0"/>
              </a:spcBef>
              <a:spcAft>
                <a:spcPts val="0"/>
              </a:spcAft>
              <a:buNone/>
            </a:pPr>
            <a:r>
              <a:t/>
            </a:r>
            <a:endParaRPr sz="1100">
              <a:solidFill>
                <a:schemeClr val="dk1"/>
              </a:solidFill>
            </a:endParaRPr>
          </a:p>
          <a:p>
            <a:pPr indent="-298450" lvl="0" marL="457200" marR="0" rtl="0" algn="l">
              <a:lnSpc>
                <a:spcPct val="150000"/>
              </a:lnSpc>
              <a:spcBef>
                <a:spcPts val="0"/>
              </a:spcBef>
              <a:spcAft>
                <a:spcPts val="0"/>
              </a:spcAft>
              <a:buClr>
                <a:schemeClr val="dk1"/>
              </a:buClr>
              <a:buSzPts val="1100"/>
              <a:buChar char="-"/>
            </a:pPr>
            <a:r>
              <a:rPr i="1" lang="en" sz="1100">
                <a:solidFill>
                  <a:schemeClr val="dk1"/>
                </a:solidFill>
              </a:rPr>
              <a:t>News API to fetch the latest COVID-19-related news in JSON format,</a:t>
            </a:r>
            <a:endParaRPr i="1"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0"/>
          <p:cNvPicPr preferRelativeResize="0"/>
          <p:nvPr/>
        </p:nvPicPr>
        <p:blipFill>
          <a:blip r:embed="rId3">
            <a:alphaModFix/>
          </a:blip>
          <a:stretch>
            <a:fillRect/>
          </a:stretch>
        </p:blipFill>
        <p:spPr>
          <a:xfrm>
            <a:off x="311700" y="1117797"/>
            <a:ext cx="546001" cy="545999"/>
          </a:xfrm>
          <a:prstGeom prst="rect">
            <a:avLst/>
          </a:prstGeom>
          <a:noFill/>
          <a:ln>
            <a:noFill/>
          </a:ln>
        </p:spPr>
      </p:pic>
      <p:pic>
        <p:nvPicPr>
          <p:cNvPr id="166" name="Google Shape;166;p20"/>
          <p:cNvPicPr preferRelativeResize="0"/>
          <p:nvPr/>
        </p:nvPicPr>
        <p:blipFill>
          <a:blip r:embed="rId4">
            <a:alphaModFix/>
          </a:blip>
          <a:stretch>
            <a:fillRect/>
          </a:stretch>
        </p:blipFill>
        <p:spPr>
          <a:xfrm>
            <a:off x="311688" y="3900800"/>
            <a:ext cx="1985730" cy="716250"/>
          </a:xfrm>
          <a:prstGeom prst="rect">
            <a:avLst/>
          </a:prstGeom>
          <a:noFill/>
          <a:ln cap="flat" cmpd="sng" w="9525">
            <a:solidFill>
              <a:schemeClr val="dk2"/>
            </a:solidFill>
            <a:prstDash val="dot"/>
            <a:round/>
            <a:headEnd len="sm" w="sm" type="none"/>
            <a:tailEnd len="sm" w="sm" type="none"/>
          </a:ln>
        </p:spPr>
      </p:pic>
      <p:pic>
        <p:nvPicPr>
          <p:cNvPr id="167" name="Google Shape;167;p20"/>
          <p:cNvPicPr preferRelativeResize="0"/>
          <p:nvPr/>
        </p:nvPicPr>
        <p:blipFill rotWithShape="1">
          <a:blip r:embed="rId5">
            <a:alphaModFix/>
          </a:blip>
          <a:srcRect b="8750" l="0" r="0" t="0"/>
          <a:stretch/>
        </p:blipFill>
        <p:spPr>
          <a:xfrm>
            <a:off x="5466625" y="3526799"/>
            <a:ext cx="2852776" cy="1464250"/>
          </a:xfrm>
          <a:prstGeom prst="rect">
            <a:avLst/>
          </a:prstGeom>
          <a:noFill/>
          <a:ln>
            <a:noFill/>
          </a:ln>
        </p:spPr>
      </p:pic>
      <p:grpSp>
        <p:nvGrpSpPr>
          <p:cNvPr id="168" name="Google Shape;168;p20"/>
          <p:cNvGrpSpPr/>
          <p:nvPr/>
        </p:nvGrpSpPr>
        <p:grpSpPr>
          <a:xfrm>
            <a:off x="3218169" y="2256453"/>
            <a:ext cx="1188364" cy="1272579"/>
            <a:chOff x="3752225" y="1233800"/>
            <a:chExt cx="1809600" cy="2031900"/>
          </a:xfrm>
        </p:grpSpPr>
        <p:pic>
          <p:nvPicPr>
            <p:cNvPr id="169" name="Google Shape;169;p20"/>
            <p:cNvPicPr preferRelativeResize="0"/>
            <p:nvPr/>
          </p:nvPicPr>
          <p:blipFill>
            <a:blip r:embed="rId6">
              <a:alphaModFix/>
            </a:blip>
            <a:stretch>
              <a:fillRect/>
            </a:stretch>
          </p:blipFill>
          <p:spPr>
            <a:xfrm>
              <a:off x="4197350" y="1442725"/>
              <a:ext cx="919330" cy="827399"/>
            </a:xfrm>
            <a:prstGeom prst="rect">
              <a:avLst/>
            </a:prstGeom>
            <a:noFill/>
            <a:ln>
              <a:noFill/>
            </a:ln>
          </p:spPr>
        </p:pic>
        <p:pic>
          <p:nvPicPr>
            <p:cNvPr id="170" name="Google Shape;170;p20"/>
            <p:cNvPicPr preferRelativeResize="0"/>
            <p:nvPr/>
          </p:nvPicPr>
          <p:blipFill rotWithShape="1">
            <a:blip r:embed="rId7">
              <a:alphaModFix/>
            </a:blip>
            <a:srcRect b="14064" l="22494" r="23146" t="14507"/>
            <a:stretch/>
          </p:blipFill>
          <p:spPr>
            <a:xfrm>
              <a:off x="4107738" y="2297425"/>
              <a:ext cx="1257325" cy="827400"/>
            </a:xfrm>
            <a:prstGeom prst="rect">
              <a:avLst/>
            </a:prstGeom>
            <a:noFill/>
            <a:ln>
              <a:noFill/>
            </a:ln>
          </p:spPr>
        </p:pic>
        <p:sp>
          <p:nvSpPr>
            <p:cNvPr id="171" name="Google Shape;171;p20"/>
            <p:cNvSpPr/>
            <p:nvPr/>
          </p:nvSpPr>
          <p:spPr>
            <a:xfrm>
              <a:off x="3752225" y="1233800"/>
              <a:ext cx="1809600" cy="20319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2" name="Google Shape;172;p20"/>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a:t>
            </a:r>
            <a:r>
              <a:rPr lang="en" sz="2800">
                <a:solidFill>
                  <a:schemeClr val="dk1"/>
                </a:solidFill>
                <a:highlight>
                  <a:srgbClr val="D9EAD3"/>
                </a:highlight>
                <a:latin typeface="Times New Roman"/>
                <a:ea typeface="Times New Roman"/>
                <a:cs typeface="Times New Roman"/>
                <a:sym typeface="Times New Roman"/>
              </a:rPr>
              <a:t>Data Preprocessing</a:t>
            </a:r>
            <a:endParaRPr sz="2800">
              <a:solidFill>
                <a:srgbClr val="000000"/>
              </a:solidFill>
              <a:highlight>
                <a:srgbClr val="D9EAD3"/>
              </a:highlight>
              <a:latin typeface="Times New Roman"/>
              <a:ea typeface="Times New Roman"/>
              <a:cs typeface="Times New Roman"/>
              <a:sym typeface="Times New Roman"/>
            </a:endParaRPr>
          </a:p>
        </p:txBody>
      </p:sp>
      <p:sp>
        <p:nvSpPr>
          <p:cNvPr id="173" name="Google Shape;173;p20"/>
          <p:cNvSpPr txBox="1"/>
          <p:nvPr/>
        </p:nvSpPr>
        <p:spPr>
          <a:xfrm>
            <a:off x="156000" y="1663797"/>
            <a:ext cx="85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News API</a:t>
            </a:r>
            <a:endParaRPr sz="1200">
              <a:solidFill>
                <a:schemeClr val="dk2"/>
              </a:solidFill>
            </a:endParaRPr>
          </a:p>
        </p:txBody>
      </p:sp>
      <p:sp>
        <p:nvSpPr>
          <p:cNvPr id="174" name="Google Shape;174;p20"/>
          <p:cNvSpPr txBox="1"/>
          <p:nvPr/>
        </p:nvSpPr>
        <p:spPr>
          <a:xfrm>
            <a:off x="1563913" y="1663800"/>
            <a:ext cx="118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Covid dataset</a:t>
            </a:r>
            <a:endParaRPr sz="1200">
              <a:solidFill>
                <a:schemeClr val="dk2"/>
              </a:solidFill>
            </a:endParaRPr>
          </a:p>
        </p:txBody>
      </p:sp>
      <p:grpSp>
        <p:nvGrpSpPr>
          <p:cNvPr id="175" name="Google Shape;175;p20"/>
          <p:cNvGrpSpPr/>
          <p:nvPr/>
        </p:nvGrpSpPr>
        <p:grpSpPr>
          <a:xfrm>
            <a:off x="1559247" y="1071547"/>
            <a:ext cx="1197625" cy="638512"/>
            <a:chOff x="1559247" y="1071547"/>
            <a:chExt cx="1197625" cy="638512"/>
          </a:xfrm>
        </p:grpSpPr>
        <p:pic>
          <p:nvPicPr>
            <p:cNvPr id="176" name="Google Shape;176;p20"/>
            <p:cNvPicPr preferRelativeResize="0"/>
            <p:nvPr/>
          </p:nvPicPr>
          <p:blipFill>
            <a:blip r:embed="rId8">
              <a:alphaModFix/>
            </a:blip>
            <a:stretch>
              <a:fillRect/>
            </a:stretch>
          </p:blipFill>
          <p:spPr>
            <a:xfrm>
              <a:off x="1559247" y="1071547"/>
              <a:ext cx="638500" cy="638500"/>
            </a:xfrm>
            <a:prstGeom prst="rect">
              <a:avLst/>
            </a:prstGeom>
            <a:noFill/>
            <a:ln>
              <a:noFill/>
            </a:ln>
          </p:spPr>
        </p:pic>
        <p:pic>
          <p:nvPicPr>
            <p:cNvPr id="177" name="Google Shape;177;p20"/>
            <p:cNvPicPr preferRelativeResize="0"/>
            <p:nvPr/>
          </p:nvPicPr>
          <p:blipFill>
            <a:blip r:embed="rId8">
              <a:alphaModFix/>
            </a:blip>
            <a:stretch>
              <a:fillRect/>
            </a:stretch>
          </p:blipFill>
          <p:spPr>
            <a:xfrm>
              <a:off x="1834147" y="1071547"/>
              <a:ext cx="638500" cy="638500"/>
            </a:xfrm>
            <a:prstGeom prst="rect">
              <a:avLst/>
            </a:prstGeom>
            <a:noFill/>
            <a:ln>
              <a:noFill/>
            </a:ln>
          </p:spPr>
        </p:pic>
        <p:pic>
          <p:nvPicPr>
            <p:cNvPr id="178" name="Google Shape;178;p20"/>
            <p:cNvPicPr preferRelativeResize="0"/>
            <p:nvPr/>
          </p:nvPicPr>
          <p:blipFill>
            <a:blip r:embed="rId8">
              <a:alphaModFix/>
            </a:blip>
            <a:stretch>
              <a:fillRect/>
            </a:stretch>
          </p:blipFill>
          <p:spPr>
            <a:xfrm>
              <a:off x="2118372" y="1071560"/>
              <a:ext cx="638500" cy="638500"/>
            </a:xfrm>
            <a:prstGeom prst="rect">
              <a:avLst/>
            </a:prstGeom>
            <a:noFill/>
            <a:ln>
              <a:noFill/>
            </a:ln>
          </p:spPr>
        </p:pic>
      </p:grpSp>
      <p:cxnSp>
        <p:nvCxnSpPr>
          <p:cNvPr id="179" name="Google Shape;179;p20"/>
          <p:cNvCxnSpPr>
            <a:stCxn id="173" idx="2"/>
          </p:cNvCxnSpPr>
          <p:nvPr/>
        </p:nvCxnSpPr>
        <p:spPr>
          <a:xfrm flipH="1">
            <a:off x="577200" y="1995897"/>
            <a:ext cx="7500" cy="1793700"/>
          </a:xfrm>
          <a:prstGeom prst="straightConnector1">
            <a:avLst/>
          </a:prstGeom>
          <a:noFill/>
          <a:ln cap="flat" cmpd="sng" w="28575">
            <a:solidFill>
              <a:schemeClr val="dk2"/>
            </a:solidFill>
            <a:prstDash val="solid"/>
            <a:round/>
            <a:headEnd len="med" w="med" type="none"/>
            <a:tailEnd len="med" w="med" type="triangle"/>
          </a:ln>
        </p:spPr>
      </p:cxnSp>
      <p:cxnSp>
        <p:nvCxnSpPr>
          <p:cNvPr id="180" name="Google Shape;180;p20"/>
          <p:cNvCxnSpPr>
            <a:stCxn id="174" idx="2"/>
            <a:endCxn id="181" idx="0"/>
          </p:cNvCxnSpPr>
          <p:nvPr/>
        </p:nvCxnSpPr>
        <p:spPr>
          <a:xfrm rot="5400000">
            <a:off x="1517713" y="2154150"/>
            <a:ext cx="798600" cy="482100"/>
          </a:xfrm>
          <a:prstGeom prst="bentConnector3">
            <a:avLst>
              <a:gd fmla="val 49991" name="adj1"/>
            </a:avLst>
          </a:prstGeom>
          <a:noFill/>
          <a:ln cap="flat" cmpd="sng" w="28575">
            <a:solidFill>
              <a:schemeClr val="dk2"/>
            </a:solidFill>
            <a:prstDash val="solid"/>
            <a:round/>
            <a:headEnd len="med" w="med" type="none"/>
            <a:tailEnd len="med" w="med" type="stealth"/>
          </a:ln>
        </p:spPr>
      </p:cxnSp>
      <p:cxnSp>
        <p:nvCxnSpPr>
          <p:cNvPr id="182" name="Google Shape;182;p20"/>
          <p:cNvCxnSpPr>
            <a:stCxn id="181" idx="2"/>
            <a:endCxn id="166" idx="0"/>
          </p:cNvCxnSpPr>
          <p:nvPr/>
        </p:nvCxnSpPr>
        <p:spPr>
          <a:xfrm rot="5400000">
            <a:off x="1207887" y="3432620"/>
            <a:ext cx="564900" cy="37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183" name="Google Shape;183;p20"/>
          <p:cNvCxnSpPr>
            <a:stCxn id="171" idx="2"/>
            <a:endCxn id="181" idx="3"/>
          </p:cNvCxnSpPr>
          <p:nvPr/>
        </p:nvCxnSpPr>
        <p:spPr>
          <a:xfrm flipH="1">
            <a:off x="2494269" y="2892742"/>
            <a:ext cx="723900" cy="172500"/>
          </a:xfrm>
          <a:prstGeom prst="bentConnector3">
            <a:avLst>
              <a:gd fmla="val 49993" name="adj1"/>
            </a:avLst>
          </a:prstGeom>
          <a:noFill/>
          <a:ln cap="flat" cmpd="sng" w="28575">
            <a:solidFill>
              <a:schemeClr val="dk2"/>
            </a:solidFill>
            <a:prstDash val="solid"/>
            <a:round/>
            <a:headEnd len="med" w="med" type="triangle"/>
            <a:tailEnd len="med" w="med" type="triangle"/>
          </a:ln>
        </p:spPr>
      </p:cxnSp>
      <p:grpSp>
        <p:nvGrpSpPr>
          <p:cNvPr id="184" name="Google Shape;184;p20"/>
          <p:cNvGrpSpPr/>
          <p:nvPr/>
        </p:nvGrpSpPr>
        <p:grpSpPr>
          <a:xfrm>
            <a:off x="2976375" y="4018188"/>
            <a:ext cx="1636675" cy="792525"/>
            <a:chOff x="2735288" y="3980100"/>
            <a:chExt cx="1636675" cy="792525"/>
          </a:xfrm>
        </p:grpSpPr>
        <p:pic>
          <p:nvPicPr>
            <p:cNvPr id="185" name="Google Shape;185;p20"/>
            <p:cNvPicPr preferRelativeResize="0"/>
            <p:nvPr/>
          </p:nvPicPr>
          <p:blipFill>
            <a:blip r:embed="rId9">
              <a:alphaModFix/>
            </a:blip>
            <a:stretch>
              <a:fillRect/>
            </a:stretch>
          </p:blipFill>
          <p:spPr>
            <a:xfrm>
              <a:off x="2735288" y="4226625"/>
              <a:ext cx="1636675" cy="546000"/>
            </a:xfrm>
            <a:prstGeom prst="rect">
              <a:avLst/>
            </a:prstGeom>
            <a:noFill/>
            <a:ln>
              <a:noFill/>
            </a:ln>
          </p:spPr>
        </p:pic>
        <p:pic>
          <p:nvPicPr>
            <p:cNvPr id="186" name="Google Shape;186;p20"/>
            <p:cNvPicPr preferRelativeResize="0"/>
            <p:nvPr/>
          </p:nvPicPr>
          <p:blipFill rotWithShape="1">
            <a:blip r:embed="rId10">
              <a:alphaModFix/>
            </a:blip>
            <a:srcRect b="0" l="0" r="50423" t="0"/>
            <a:stretch/>
          </p:blipFill>
          <p:spPr>
            <a:xfrm>
              <a:off x="3200538" y="3980100"/>
              <a:ext cx="706199" cy="334790"/>
            </a:xfrm>
            <a:prstGeom prst="rect">
              <a:avLst/>
            </a:prstGeom>
            <a:noFill/>
            <a:ln>
              <a:noFill/>
            </a:ln>
          </p:spPr>
        </p:pic>
      </p:grpSp>
      <p:cxnSp>
        <p:nvCxnSpPr>
          <p:cNvPr id="187" name="Google Shape;187;p20"/>
          <p:cNvCxnSpPr>
            <a:stCxn id="166" idx="3"/>
            <a:endCxn id="185" idx="1"/>
          </p:cNvCxnSpPr>
          <p:nvPr/>
        </p:nvCxnSpPr>
        <p:spPr>
          <a:xfrm>
            <a:off x="2297417" y="4258925"/>
            <a:ext cx="678900" cy="278700"/>
          </a:xfrm>
          <a:prstGeom prst="bentConnector3">
            <a:avLst>
              <a:gd fmla="val 50004" name="adj1"/>
            </a:avLst>
          </a:prstGeom>
          <a:noFill/>
          <a:ln cap="flat" cmpd="sng" w="28575">
            <a:solidFill>
              <a:schemeClr val="dk2"/>
            </a:solidFill>
            <a:prstDash val="solid"/>
            <a:round/>
            <a:headEnd len="med" w="med" type="triangle"/>
            <a:tailEnd len="med" w="med" type="triangle"/>
          </a:ln>
        </p:spPr>
      </p:cxnSp>
      <p:cxnSp>
        <p:nvCxnSpPr>
          <p:cNvPr id="188" name="Google Shape;188;p20"/>
          <p:cNvCxnSpPr>
            <a:stCxn id="167" idx="1"/>
          </p:cNvCxnSpPr>
          <p:nvPr/>
        </p:nvCxnSpPr>
        <p:spPr>
          <a:xfrm rot="10800000">
            <a:off x="4450825" y="4258925"/>
            <a:ext cx="1015800" cy="0"/>
          </a:xfrm>
          <a:prstGeom prst="straightConnector1">
            <a:avLst/>
          </a:prstGeom>
          <a:noFill/>
          <a:ln cap="flat" cmpd="sng" w="28575">
            <a:solidFill>
              <a:schemeClr val="dk2"/>
            </a:solidFill>
            <a:prstDash val="solid"/>
            <a:round/>
            <a:headEnd len="med" w="med" type="triangle"/>
            <a:tailEnd len="med" w="med" type="triangle"/>
          </a:ln>
        </p:spPr>
      </p:cxnSp>
      <p:sp>
        <p:nvSpPr>
          <p:cNvPr id="189" name="Google Shape;189;p20"/>
          <p:cNvSpPr/>
          <p:nvPr/>
        </p:nvSpPr>
        <p:spPr>
          <a:xfrm>
            <a:off x="156000" y="790800"/>
            <a:ext cx="8520600" cy="4286400"/>
          </a:xfrm>
          <a:prstGeom prst="rect">
            <a:avLst/>
          </a:prstGeom>
          <a:solidFill>
            <a:srgbClr val="FFFFFF">
              <a:alpha val="89940"/>
            </a:srgbClr>
          </a:solidFill>
          <a:ln cap="flat" cmpd="sng" w="9525">
            <a:solidFill>
              <a:schemeClr val="lt1"/>
            </a:solidFill>
            <a:prstDash val="solid"/>
            <a:round/>
            <a:headEnd len="sm" w="sm" type="none"/>
            <a:tailEnd len="sm" w="sm" type="none"/>
          </a:ln>
          <a:effectLst>
            <a:reflection blurRad="0" dir="5400000" dist="38100" endA="0" endPos="30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0"/>
          <p:cNvSpPr/>
          <p:nvPr/>
        </p:nvSpPr>
        <p:spPr>
          <a:xfrm>
            <a:off x="4450825" y="1214850"/>
            <a:ext cx="3173700" cy="2713800"/>
          </a:xfrm>
          <a:prstGeom prst="wedgeRectCallout">
            <a:avLst>
              <a:gd fmla="val -101210" name="adj1"/>
              <a:gd fmla="val 24766"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i="1" lang="en" sz="1100">
                <a:solidFill>
                  <a:schemeClr val="dk1"/>
                </a:solidFill>
              </a:rPr>
              <a:t>1. Handle Missing Data</a:t>
            </a:r>
            <a:endParaRPr i="1" sz="1100">
              <a:solidFill>
                <a:schemeClr val="dk1"/>
              </a:solidFill>
            </a:endParaRPr>
          </a:p>
          <a:p>
            <a:pPr indent="0" lvl="0" marL="0" rtl="0" algn="ctr">
              <a:lnSpc>
                <a:spcPct val="150000"/>
              </a:lnSpc>
              <a:spcBef>
                <a:spcPts val="0"/>
              </a:spcBef>
              <a:spcAft>
                <a:spcPts val="0"/>
              </a:spcAft>
              <a:buNone/>
            </a:pPr>
            <a:r>
              <a:rPr i="1" lang="en" sz="1100">
                <a:solidFill>
                  <a:schemeClr val="dk1"/>
                </a:solidFill>
              </a:rPr>
              <a:t>2. Check for Duplicate Rows</a:t>
            </a:r>
            <a:endParaRPr i="1" sz="1100">
              <a:solidFill>
                <a:schemeClr val="dk1"/>
              </a:solidFill>
            </a:endParaRPr>
          </a:p>
          <a:p>
            <a:pPr indent="0" lvl="0" marL="0" rtl="0" algn="ctr">
              <a:lnSpc>
                <a:spcPct val="150000"/>
              </a:lnSpc>
              <a:spcBef>
                <a:spcPts val="0"/>
              </a:spcBef>
              <a:spcAft>
                <a:spcPts val="0"/>
              </a:spcAft>
              <a:buClr>
                <a:schemeClr val="dk1"/>
              </a:buClr>
              <a:buSzPts val="1100"/>
              <a:buFont typeface="Arial"/>
              <a:buNone/>
            </a:pPr>
            <a:r>
              <a:rPr i="1" lang="en" sz="1100">
                <a:solidFill>
                  <a:schemeClr val="dk1"/>
                </a:solidFill>
              </a:rPr>
              <a:t>3. Correct Inconsistent Formatting</a:t>
            </a:r>
            <a:endParaRPr i="1" sz="1100">
              <a:solidFill>
                <a:schemeClr val="dk1"/>
              </a:solidFill>
            </a:endParaRPr>
          </a:p>
          <a:p>
            <a:pPr indent="0" lvl="0" marL="457200" rtl="0" algn="l">
              <a:lnSpc>
                <a:spcPct val="115000"/>
              </a:lnSpc>
              <a:spcBef>
                <a:spcPts val="1200"/>
              </a:spcBef>
              <a:spcAft>
                <a:spcPts val="1200"/>
              </a:spcAft>
              <a:buClr>
                <a:srgbClr val="000000"/>
              </a:buClr>
              <a:buSzPts val="1100"/>
              <a:buFont typeface="Arial"/>
              <a:buNone/>
            </a:pPr>
            <a:r>
              <a:t/>
            </a:r>
            <a:endParaRPr i="1" sz="1100">
              <a:solidFill>
                <a:schemeClr val="dk1"/>
              </a:solidFill>
            </a:endParaRPr>
          </a:p>
        </p:txBody>
      </p:sp>
      <p:pic>
        <p:nvPicPr>
          <p:cNvPr id="181" name="Google Shape;181;p20"/>
          <p:cNvPicPr preferRelativeResize="0"/>
          <p:nvPr/>
        </p:nvPicPr>
        <p:blipFill>
          <a:blip r:embed="rId11">
            <a:alphaModFix/>
          </a:blip>
          <a:stretch>
            <a:fillRect/>
          </a:stretch>
        </p:blipFill>
        <p:spPr>
          <a:xfrm>
            <a:off x="857700" y="2794363"/>
            <a:ext cx="1636675" cy="541507"/>
          </a:xfrm>
          <a:prstGeom prst="rect">
            <a:avLst/>
          </a:prstGeom>
          <a:noFill/>
          <a:ln cap="flat" cmpd="sng" w="9525">
            <a:solidFill>
              <a:schemeClr val="dk2"/>
            </a:solidFill>
            <a:prstDash val="dot"/>
            <a:round/>
            <a:headEnd len="sm" w="sm" type="none"/>
            <a:tailEnd len="sm" w="sm" type="none"/>
          </a:ln>
        </p:spPr>
      </p:pic>
      <p:sp>
        <p:nvSpPr>
          <p:cNvPr id="191" name="Google Shape;191;p20"/>
          <p:cNvSpPr/>
          <p:nvPr/>
        </p:nvSpPr>
        <p:spPr>
          <a:xfrm>
            <a:off x="553888" y="2491100"/>
            <a:ext cx="2244300" cy="1272600"/>
          </a:xfrm>
          <a:prstGeom prst="rect">
            <a:avLst/>
          </a:prstGeom>
          <a:noFill/>
          <a:ln cap="flat" cmpd="sng" w="76200">
            <a:solidFill>
              <a:srgbClr val="B6D7A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311700" y="1117797"/>
            <a:ext cx="546001" cy="545999"/>
          </a:xfrm>
          <a:prstGeom prst="rect">
            <a:avLst/>
          </a:prstGeom>
          <a:noFill/>
          <a:ln>
            <a:noFill/>
          </a:ln>
        </p:spPr>
      </p:pic>
      <p:pic>
        <p:nvPicPr>
          <p:cNvPr id="197" name="Google Shape;197;p21"/>
          <p:cNvPicPr preferRelativeResize="0"/>
          <p:nvPr/>
        </p:nvPicPr>
        <p:blipFill>
          <a:blip r:embed="rId4">
            <a:alphaModFix/>
          </a:blip>
          <a:stretch>
            <a:fillRect/>
          </a:stretch>
        </p:blipFill>
        <p:spPr>
          <a:xfrm>
            <a:off x="857700" y="2794363"/>
            <a:ext cx="1636675" cy="541507"/>
          </a:xfrm>
          <a:prstGeom prst="rect">
            <a:avLst/>
          </a:prstGeom>
          <a:noFill/>
          <a:ln cap="flat" cmpd="sng" w="9525">
            <a:solidFill>
              <a:schemeClr val="dk2"/>
            </a:solidFill>
            <a:prstDash val="dot"/>
            <a:round/>
            <a:headEnd len="sm" w="sm" type="none"/>
            <a:tailEnd len="sm" w="sm" type="none"/>
          </a:ln>
        </p:spPr>
      </p:pic>
      <p:pic>
        <p:nvPicPr>
          <p:cNvPr id="198" name="Google Shape;198;p21"/>
          <p:cNvPicPr preferRelativeResize="0"/>
          <p:nvPr/>
        </p:nvPicPr>
        <p:blipFill>
          <a:blip r:embed="rId5">
            <a:alphaModFix/>
          </a:blip>
          <a:stretch>
            <a:fillRect/>
          </a:stretch>
        </p:blipFill>
        <p:spPr>
          <a:xfrm>
            <a:off x="311688" y="3900800"/>
            <a:ext cx="1985730" cy="716250"/>
          </a:xfrm>
          <a:prstGeom prst="rect">
            <a:avLst/>
          </a:prstGeom>
          <a:noFill/>
          <a:ln cap="flat" cmpd="sng" w="9525">
            <a:solidFill>
              <a:schemeClr val="dk2"/>
            </a:solidFill>
            <a:prstDash val="dot"/>
            <a:round/>
            <a:headEnd len="sm" w="sm" type="none"/>
            <a:tailEnd len="sm" w="sm" type="none"/>
          </a:ln>
        </p:spPr>
      </p:pic>
      <p:pic>
        <p:nvPicPr>
          <p:cNvPr id="199" name="Google Shape;199;p21"/>
          <p:cNvPicPr preferRelativeResize="0"/>
          <p:nvPr/>
        </p:nvPicPr>
        <p:blipFill rotWithShape="1">
          <a:blip r:embed="rId6">
            <a:alphaModFix/>
          </a:blip>
          <a:srcRect b="8750" l="0" r="0" t="0"/>
          <a:stretch/>
        </p:blipFill>
        <p:spPr>
          <a:xfrm>
            <a:off x="5466625" y="3526799"/>
            <a:ext cx="2852776" cy="1464250"/>
          </a:xfrm>
          <a:prstGeom prst="rect">
            <a:avLst/>
          </a:prstGeom>
          <a:noFill/>
          <a:ln>
            <a:noFill/>
          </a:ln>
        </p:spPr>
      </p:pic>
      <p:sp>
        <p:nvSpPr>
          <p:cNvPr id="200" name="Google Shape;200;p21"/>
          <p:cNvSpPr txBox="1"/>
          <p:nvPr/>
        </p:nvSpPr>
        <p:spPr>
          <a:xfrm>
            <a:off x="79800" y="576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Methodology: </a:t>
            </a:r>
            <a:r>
              <a:rPr lang="en" sz="2800">
                <a:solidFill>
                  <a:schemeClr val="dk1"/>
                </a:solidFill>
                <a:highlight>
                  <a:srgbClr val="D9D2E9"/>
                </a:highlight>
                <a:latin typeface="Times New Roman"/>
                <a:ea typeface="Times New Roman"/>
                <a:cs typeface="Times New Roman"/>
                <a:sym typeface="Times New Roman"/>
              </a:rPr>
              <a:t>Data Storage</a:t>
            </a:r>
            <a:endParaRPr sz="2800">
              <a:solidFill>
                <a:srgbClr val="000000"/>
              </a:solidFill>
              <a:highlight>
                <a:srgbClr val="D9D2E9"/>
              </a:highlight>
              <a:latin typeface="Times New Roman"/>
              <a:ea typeface="Times New Roman"/>
              <a:cs typeface="Times New Roman"/>
              <a:sym typeface="Times New Roman"/>
            </a:endParaRPr>
          </a:p>
        </p:txBody>
      </p:sp>
      <p:sp>
        <p:nvSpPr>
          <p:cNvPr id="201" name="Google Shape;201;p21"/>
          <p:cNvSpPr txBox="1"/>
          <p:nvPr/>
        </p:nvSpPr>
        <p:spPr>
          <a:xfrm>
            <a:off x="156000" y="1663797"/>
            <a:ext cx="8574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News API</a:t>
            </a:r>
            <a:endParaRPr sz="1200">
              <a:solidFill>
                <a:schemeClr val="dk2"/>
              </a:solidFill>
            </a:endParaRPr>
          </a:p>
        </p:txBody>
      </p:sp>
      <p:sp>
        <p:nvSpPr>
          <p:cNvPr id="202" name="Google Shape;202;p21"/>
          <p:cNvSpPr txBox="1"/>
          <p:nvPr/>
        </p:nvSpPr>
        <p:spPr>
          <a:xfrm>
            <a:off x="1563913" y="1663800"/>
            <a:ext cx="11883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Covid dataset</a:t>
            </a:r>
            <a:endParaRPr sz="1200">
              <a:solidFill>
                <a:schemeClr val="dk2"/>
              </a:solidFill>
            </a:endParaRPr>
          </a:p>
        </p:txBody>
      </p:sp>
      <p:grpSp>
        <p:nvGrpSpPr>
          <p:cNvPr id="203" name="Google Shape;203;p21"/>
          <p:cNvGrpSpPr/>
          <p:nvPr/>
        </p:nvGrpSpPr>
        <p:grpSpPr>
          <a:xfrm>
            <a:off x="1559247" y="1071547"/>
            <a:ext cx="1197625" cy="638512"/>
            <a:chOff x="1559247" y="1071547"/>
            <a:chExt cx="1197625" cy="638512"/>
          </a:xfrm>
        </p:grpSpPr>
        <p:pic>
          <p:nvPicPr>
            <p:cNvPr id="204" name="Google Shape;204;p21"/>
            <p:cNvPicPr preferRelativeResize="0"/>
            <p:nvPr/>
          </p:nvPicPr>
          <p:blipFill>
            <a:blip r:embed="rId7">
              <a:alphaModFix/>
            </a:blip>
            <a:stretch>
              <a:fillRect/>
            </a:stretch>
          </p:blipFill>
          <p:spPr>
            <a:xfrm>
              <a:off x="1559247" y="1071547"/>
              <a:ext cx="638500" cy="638500"/>
            </a:xfrm>
            <a:prstGeom prst="rect">
              <a:avLst/>
            </a:prstGeom>
            <a:noFill/>
            <a:ln>
              <a:noFill/>
            </a:ln>
          </p:spPr>
        </p:pic>
        <p:pic>
          <p:nvPicPr>
            <p:cNvPr id="205" name="Google Shape;205;p21"/>
            <p:cNvPicPr preferRelativeResize="0"/>
            <p:nvPr/>
          </p:nvPicPr>
          <p:blipFill>
            <a:blip r:embed="rId7">
              <a:alphaModFix/>
            </a:blip>
            <a:stretch>
              <a:fillRect/>
            </a:stretch>
          </p:blipFill>
          <p:spPr>
            <a:xfrm>
              <a:off x="1834147" y="1071547"/>
              <a:ext cx="638500" cy="638500"/>
            </a:xfrm>
            <a:prstGeom prst="rect">
              <a:avLst/>
            </a:prstGeom>
            <a:noFill/>
            <a:ln>
              <a:noFill/>
            </a:ln>
          </p:spPr>
        </p:pic>
        <p:pic>
          <p:nvPicPr>
            <p:cNvPr id="206" name="Google Shape;206;p21"/>
            <p:cNvPicPr preferRelativeResize="0"/>
            <p:nvPr/>
          </p:nvPicPr>
          <p:blipFill>
            <a:blip r:embed="rId7">
              <a:alphaModFix/>
            </a:blip>
            <a:stretch>
              <a:fillRect/>
            </a:stretch>
          </p:blipFill>
          <p:spPr>
            <a:xfrm>
              <a:off x="2118372" y="1071560"/>
              <a:ext cx="638500" cy="638500"/>
            </a:xfrm>
            <a:prstGeom prst="rect">
              <a:avLst/>
            </a:prstGeom>
            <a:noFill/>
            <a:ln>
              <a:noFill/>
            </a:ln>
          </p:spPr>
        </p:pic>
      </p:grpSp>
      <p:cxnSp>
        <p:nvCxnSpPr>
          <p:cNvPr id="207" name="Google Shape;207;p21"/>
          <p:cNvCxnSpPr>
            <a:stCxn id="201" idx="2"/>
          </p:cNvCxnSpPr>
          <p:nvPr/>
        </p:nvCxnSpPr>
        <p:spPr>
          <a:xfrm flipH="1">
            <a:off x="577200" y="1995897"/>
            <a:ext cx="7500" cy="1793700"/>
          </a:xfrm>
          <a:prstGeom prst="straightConnector1">
            <a:avLst/>
          </a:prstGeom>
          <a:noFill/>
          <a:ln cap="flat" cmpd="sng" w="28575">
            <a:solidFill>
              <a:schemeClr val="dk2"/>
            </a:solidFill>
            <a:prstDash val="solid"/>
            <a:round/>
            <a:headEnd len="med" w="med" type="none"/>
            <a:tailEnd len="med" w="med" type="triangle"/>
          </a:ln>
        </p:spPr>
      </p:cxnSp>
      <p:cxnSp>
        <p:nvCxnSpPr>
          <p:cNvPr id="208" name="Google Shape;208;p21"/>
          <p:cNvCxnSpPr>
            <a:stCxn id="202" idx="2"/>
            <a:endCxn id="197" idx="0"/>
          </p:cNvCxnSpPr>
          <p:nvPr/>
        </p:nvCxnSpPr>
        <p:spPr>
          <a:xfrm rot="5400000">
            <a:off x="1517713" y="2154150"/>
            <a:ext cx="798600" cy="482100"/>
          </a:xfrm>
          <a:prstGeom prst="bentConnector3">
            <a:avLst>
              <a:gd fmla="val 49991" name="adj1"/>
            </a:avLst>
          </a:prstGeom>
          <a:noFill/>
          <a:ln cap="flat" cmpd="sng" w="28575">
            <a:solidFill>
              <a:schemeClr val="dk2"/>
            </a:solidFill>
            <a:prstDash val="solid"/>
            <a:round/>
            <a:headEnd len="med" w="med" type="none"/>
            <a:tailEnd len="med" w="med" type="stealth"/>
          </a:ln>
        </p:spPr>
      </p:cxnSp>
      <p:cxnSp>
        <p:nvCxnSpPr>
          <p:cNvPr id="209" name="Google Shape;209;p21"/>
          <p:cNvCxnSpPr>
            <a:stCxn id="197" idx="2"/>
            <a:endCxn id="198" idx="0"/>
          </p:cNvCxnSpPr>
          <p:nvPr/>
        </p:nvCxnSpPr>
        <p:spPr>
          <a:xfrm rot="5400000">
            <a:off x="1207887" y="3432620"/>
            <a:ext cx="564900" cy="3714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210" name="Google Shape;210;p21"/>
          <p:cNvCxnSpPr>
            <a:stCxn id="211" idx="2"/>
            <a:endCxn id="197" idx="3"/>
          </p:cNvCxnSpPr>
          <p:nvPr/>
        </p:nvCxnSpPr>
        <p:spPr>
          <a:xfrm flipH="1">
            <a:off x="2494269" y="2892742"/>
            <a:ext cx="723900" cy="172500"/>
          </a:xfrm>
          <a:prstGeom prst="bentConnector3">
            <a:avLst>
              <a:gd fmla="val 49993" name="adj1"/>
            </a:avLst>
          </a:prstGeom>
          <a:noFill/>
          <a:ln cap="flat" cmpd="sng" w="28575">
            <a:solidFill>
              <a:schemeClr val="dk2"/>
            </a:solidFill>
            <a:prstDash val="solid"/>
            <a:round/>
            <a:headEnd len="med" w="med" type="triangle"/>
            <a:tailEnd len="med" w="med" type="triangle"/>
          </a:ln>
        </p:spPr>
      </p:cxnSp>
      <p:grpSp>
        <p:nvGrpSpPr>
          <p:cNvPr id="212" name="Google Shape;212;p21"/>
          <p:cNvGrpSpPr/>
          <p:nvPr/>
        </p:nvGrpSpPr>
        <p:grpSpPr>
          <a:xfrm>
            <a:off x="2976375" y="4018188"/>
            <a:ext cx="1636675" cy="792525"/>
            <a:chOff x="2735288" y="3980100"/>
            <a:chExt cx="1636675" cy="792525"/>
          </a:xfrm>
        </p:grpSpPr>
        <p:pic>
          <p:nvPicPr>
            <p:cNvPr id="213" name="Google Shape;213;p21"/>
            <p:cNvPicPr preferRelativeResize="0"/>
            <p:nvPr/>
          </p:nvPicPr>
          <p:blipFill>
            <a:blip r:embed="rId8">
              <a:alphaModFix/>
            </a:blip>
            <a:stretch>
              <a:fillRect/>
            </a:stretch>
          </p:blipFill>
          <p:spPr>
            <a:xfrm>
              <a:off x="2735288" y="4226625"/>
              <a:ext cx="1636675" cy="546000"/>
            </a:xfrm>
            <a:prstGeom prst="rect">
              <a:avLst/>
            </a:prstGeom>
            <a:noFill/>
            <a:ln>
              <a:noFill/>
            </a:ln>
          </p:spPr>
        </p:pic>
        <p:pic>
          <p:nvPicPr>
            <p:cNvPr id="214" name="Google Shape;214;p21"/>
            <p:cNvPicPr preferRelativeResize="0"/>
            <p:nvPr/>
          </p:nvPicPr>
          <p:blipFill rotWithShape="1">
            <a:blip r:embed="rId9">
              <a:alphaModFix/>
            </a:blip>
            <a:srcRect b="0" l="0" r="50423" t="0"/>
            <a:stretch/>
          </p:blipFill>
          <p:spPr>
            <a:xfrm>
              <a:off x="3200538" y="3980100"/>
              <a:ext cx="706199" cy="334790"/>
            </a:xfrm>
            <a:prstGeom prst="rect">
              <a:avLst/>
            </a:prstGeom>
            <a:noFill/>
            <a:ln>
              <a:noFill/>
            </a:ln>
          </p:spPr>
        </p:pic>
      </p:grpSp>
      <p:cxnSp>
        <p:nvCxnSpPr>
          <p:cNvPr id="215" name="Google Shape;215;p21"/>
          <p:cNvCxnSpPr>
            <a:stCxn id="198" idx="3"/>
            <a:endCxn id="213" idx="1"/>
          </p:cNvCxnSpPr>
          <p:nvPr/>
        </p:nvCxnSpPr>
        <p:spPr>
          <a:xfrm>
            <a:off x="2297417" y="4258925"/>
            <a:ext cx="678900" cy="278700"/>
          </a:xfrm>
          <a:prstGeom prst="bentConnector3">
            <a:avLst>
              <a:gd fmla="val 50004" name="adj1"/>
            </a:avLst>
          </a:prstGeom>
          <a:noFill/>
          <a:ln cap="flat" cmpd="sng" w="28575">
            <a:solidFill>
              <a:schemeClr val="dk2"/>
            </a:solidFill>
            <a:prstDash val="solid"/>
            <a:round/>
            <a:headEnd len="med" w="med" type="triangle"/>
            <a:tailEnd len="med" w="med" type="triangle"/>
          </a:ln>
        </p:spPr>
      </p:cxnSp>
      <p:cxnSp>
        <p:nvCxnSpPr>
          <p:cNvPr id="216" name="Google Shape;216;p21"/>
          <p:cNvCxnSpPr>
            <a:stCxn id="199" idx="1"/>
          </p:cNvCxnSpPr>
          <p:nvPr/>
        </p:nvCxnSpPr>
        <p:spPr>
          <a:xfrm rot="10800000">
            <a:off x="4450825" y="4258925"/>
            <a:ext cx="1015800" cy="0"/>
          </a:xfrm>
          <a:prstGeom prst="straightConnector1">
            <a:avLst/>
          </a:prstGeom>
          <a:noFill/>
          <a:ln cap="flat" cmpd="sng" w="28575">
            <a:solidFill>
              <a:schemeClr val="dk2"/>
            </a:solidFill>
            <a:prstDash val="solid"/>
            <a:round/>
            <a:headEnd len="med" w="med" type="triangle"/>
            <a:tailEnd len="med" w="med" type="triangle"/>
          </a:ln>
        </p:spPr>
      </p:cxnSp>
      <p:sp>
        <p:nvSpPr>
          <p:cNvPr id="217" name="Google Shape;217;p21"/>
          <p:cNvSpPr/>
          <p:nvPr/>
        </p:nvSpPr>
        <p:spPr>
          <a:xfrm>
            <a:off x="156000" y="941575"/>
            <a:ext cx="8444400" cy="4135500"/>
          </a:xfrm>
          <a:prstGeom prst="rect">
            <a:avLst/>
          </a:prstGeom>
          <a:solidFill>
            <a:srgbClr val="FFFFFF">
              <a:alpha val="89940"/>
            </a:srgbClr>
          </a:solidFill>
          <a:ln cap="flat" cmpd="sng" w="9525">
            <a:solidFill>
              <a:schemeClr val="lt1"/>
            </a:solidFill>
            <a:prstDash val="solid"/>
            <a:round/>
            <a:headEnd len="sm" w="sm" type="none"/>
            <a:tailEnd len="sm" w="sm" type="none"/>
          </a:ln>
          <a:effectLst>
            <a:reflection blurRad="0" dir="5400000" dist="38100" endA="0" endPos="30000" fadeDir="5400012" kx="0" rotWithShape="0" algn="bl" stA="68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8" name="Google Shape;218;p21"/>
          <p:cNvGrpSpPr/>
          <p:nvPr/>
        </p:nvGrpSpPr>
        <p:grpSpPr>
          <a:xfrm>
            <a:off x="3218169" y="2256453"/>
            <a:ext cx="1188364" cy="1272579"/>
            <a:chOff x="3752225" y="1233800"/>
            <a:chExt cx="1809600" cy="2031900"/>
          </a:xfrm>
        </p:grpSpPr>
        <p:pic>
          <p:nvPicPr>
            <p:cNvPr id="219" name="Google Shape;219;p21"/>
            <p:cNvPicPr preferRelativeResize="0"/>
            <p:nvPr/>
          </p:nvPicPr>
          <p:blipFill>
            <a:blip r:embed="rId10">
              <a:alphaModFix/>
            </a:blip>
            <a:stretch>
              <a:fillRect/>
            </a:stretch>
          </p:blipFill>
          <p:spPr>
            <a:xfrm>
              <a:off x="4197350" y="1442725"/>
              <a:ext cx="919330" cy="827399"/>
            </a:xfrm>
            <a:prstGeom prst="rect">
              <a:avLst/>
            </a:prstGeom>
            <a:noFill/>
            <a:ln>
              <a:noFill/>
            </a:ln>
          </p:spPr>
        </p:pic>
        <p:pic>
          <p:nvPicPr>
            <p:cNvPr id="220" name="Google Shape;220;p21"/>
            <p:cNvPicPr preferRelativeResize="0"/>
            <p:nvPr/>
          </p:nvPicPr>
          <p:blipFill rotWithShape="1">
            <a:blip r:embed="rId11">
              <a:alphaModFix/>
            </a:blip>
            <a:srcRect b="14064" l="22494" r="23146" t="14507"/>
            <a:stretch/>
          </p:blipFill>
          <p:spPr>
            <a:xfrm>
              <a:off x="4107738" y="2297425"/>
              <a:ext cx="1257325" cy="827400"/>
            </a:xfrm>
            <a:prstGeom prst="rect">
              <a:avLst/>
            </a:prstGeom>
            <a:noFill/>
            <a:ln>
              <a:noFill/>
            </a:ln>
          </p:spPr>
        </p:pic>
        <p:sp>
          <p:nvSpPr>
            <p:cNvPr id="211" name="Google Shape;211;p21"/>
            <p:cNvSpPr/>
            <p:nvPr/>
          </p:nvSpPr>
          <p:spPr>
            <a:xfrm>
              <a:off x="3752225" y="1233800"/>
              <a:ext cx="1809600" cy="2031900"/>
            </a:xfrm>
            <a:prstGeom prst="can">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1" name="Google Shape;221;p21"/>
          <p:cNvSpPr/>
          <p:nvPr/>
        </p:nvSpPr>
        <p:spPr>
          <a:xfrm>
            <a:off x="3032350" y="2132250"/>
            <a:ext cx="1560000" cy="1521000"/>
          </a:xfrm>
          <a:prstGeom prst="rect">
            <a:avLst/>
          </a:prstGeom>
          <a:noFill/>
          <a:ln cap="flat" cmpd="sng" w="76200">
            <a:solidFill>
              <a:srgbClr val="B4A7D6"/>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1"/>
          <p:cNvSpPr/>
          <p:nvPr/>
        </p:nvSpPr>
        <p:spPr>
          <a:xfrm>
            <a:off x="4786825" y="1556250"/>
            <a:ext cx="3984300" cy="1677900"/>
          </a:xfrm>
          <a:prstGeom prst="wedgeRectCallout">
            <a:avLst>
              <a:gd fmla="val -55977" name="adj1"/>
              <a:gd fmla="val 31993"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rPr i="1" lang="en" sz="1100">
                <a:solidFill>
                  <a:schemeClr val="dk1"/>
                </a:solidFill>
              </a:rPr>
              <a:t>Structured data is stored in Hive tables for SQL-like querying and analytics.</a:t>
            </a:r>
            <a:endParaRPr>
              <a:highlight>
                <a:srgbClr val="D9D2E9"/>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